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357" r:id="rId2"/>
    <p:sldId id="355" r:id="rId3"/>
    <p:sldId id="353" r:id="rId4"/>
    <p:sldId id="351" r:id="rId5"/>
    <p:sldId id="354" r:id="rId6"/>
    <p:sldId id="341" r:id="rId7"/>
    <p:sldId id="343" r:id="rId8"/>
    <p:sldId id="346" r:id="rId9"/>
    <p:sldId id="349" r:id="rId10"/>
    <p:sldId id="345" r:id="rId11"/>
    <p:sldId id="350" r:id="rId12"/>
    <p:sldId id="300" r:id="rId13"/>
    <p:sldId id="306" r:id="rId14"/>
    <p:sldId id="302" r:id="rId15"/>
    <p:sldId id="303" r:id="rId16"/>
    <p:sldId id="367" r:id="rId17"/>
    <p:sldId id="261" r:id="rId18"/>
    <p:sldId id="307" r:id="rId19"/>
    <p:sldId id="264" r:id="rId20"/>
    <p:sldId id="308" r:id="rId21"/>
    <p:sldId id="380" r:id="rId22"/>
    <p:sldId id="309" r:id="rId23"/>
    <p:sldId id="289" r:id="rId24"/>
    <p:sldId id="287" r:id="rId25"/>
    <p:sldId id="284" r:id="rId26"/>
    <p:sldId id="282" r:id="rId27"/>
    <p:sldId id="296" r:id="rId28"/>
    <p:sldId id="283" r:id="rId29"/>
    <p:sldId id="291" r:id="rId30"/>
    <p:sldId id="281" r:id="rId31"/>
    <p:sldId id="383" r:id="rId32"/>
    <p:sldId id="318" r:id="rId33"/>
    <p:sldId id="321" r:id="rId34"/>
    <p:sldId id="315" r:id="rId35"/>
    <p:sldId id="322" r:id="rId36"/>
    <p:sldId id="325" r:id="rId37"/>
    <p:sldId id="326" r:id="rId38"/>
    <p:sldId id="314" r:id="rId39"/>
    <p:sldId id="328" r:id="rId40"/>
    <p:sldId id="329" r:id="rId41"/>
    <p:sldId id="370" r:id="rId42"/>
    <p:sldId id="333" r:id="rId43"/>
    <p:sldId id="334" r:id="rId44"/>
    <p:sldId id="335" r:id="rId45"/>
    <p:sldId id="337" r:id="rId46"/>
    <p:sldId id="371" r:id="rId47"/>
    <p:sldId id="372" r:id="rId48"/>
    <p:sldId id="373" r:id="rId49"/>
    <p:sldId id="381" r:id="rId50"/>
    <p:sldId id="382" r:id="rId51"/>
    <p:sldId id="374" r:id="rId52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31" autoAdjust="0"/>
    <p:restoredTop sz="94660"/>
  </p:normalViewPr>
  <p:slideViewPr>
    <p:cSldViewPr>
      <p:cViewPr>
        <p:scale>
          <a:sx n="80" d="100"/>
          <a:sy n="80" d="100"/>
        </p:scale>
        <p:origin x="-2502" y="-8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08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ms\Desktop\Files\BNSF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bms\AppData\Local\Microsoft\Windows\Temporary%20Internet%20Files\Content.Outlook\KVEEQLFY\CRC%20Overview%20(3).xlsx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bms\AppData\Local\Microsoft\Windows\Temporary%20Internet%20Files\Content.Outlook\KVEEQLFY\Bn%20presentation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bms\Desktop\Files\Compliance%202013-02.xlsx" TargetMode="External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ms\Desktop\Property%20Tax%20201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7.6502811059423012E-2"/>
          <c:y val="2.4347635092491209E-2"/>
          <c:w val="0.70779890612647456"/>
          <c:h val="0.92071451870329468"/>
        </c:manualLayout>
      </c:layout>
      <c:lineChart>
        <c:grouping val="standard"/>
        <c:ser>
          <c:idx val="0"/>
          <c:order val="0"/>
          <c:tx>
            <c:v>CRC Sales</c:v>
          </c:tx>
          <c:spPr>
            <a:ln w="38100"/>
          </c:spPr>
          <c:marker>
            <c:symbol val="none"/>
          </c:marker>
          <c:cat>
            <c:numRef>
              <c:f>'Stone Volumes (2)'!$A$6:$A$16</c:f>
              <c:numCache>
                <c:formatCode>General</c:formatCode>
                <c:ptCount val="1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</c:numCache>
            </c:numRef>
          </c:cat>
          <c:val>
            <c:numRef>
              <c:f>'Stone Volumes (2)'!$B$6:$B$16</c:f>
              <c:numCache>
                <c:formatCode>#,##0_);\(#,##0\)</c:formatCode>
                <c:ptCount val="11"/>
                <c:pt idx="0">
                  <c:v>148070.6096</c:v>
                </c:pt>
                <c:pt idx="1">
                  <c:v>139299.76999999999</c:v>
                </c:pt>
                <c:pt idx="2">
                  <c:v>161665.1268</c:v>
                </c:pt>
                <c:pt idx="3">
                  <c:v>174294.91872000007</c:v>
                </c:pt>
                <c:pt idx="4">
                  <c:v>182439.40480000002</c:v>
                </c:pt>
                <c:pt idx="5">
                  <c:v>183316.64480000001</c:v>
                </c:pt>
                <c:pt idx="6">
                  <c:v>193378.28080000001</c:v>
                </c:pt>
                <c:pt idx="7">
                  <c:v>173266.78899999999</c:v>
                </c:pt>
                <c:pt idx="8">
                  <c:v>183178.79860000001</c:v>
                </c:pt>
                <c:pt idx="9">
                  <c:v>205075.29</c:v>
                </c:pt>
                <c:pt idx="10">
                  <c:v>205700.24360000007</c:v>
                </c:pt>
              </c:numCache>
            </c:numRef>
          </c:val>
        </c:ser>
        <c:ser>
          <c:idx val="1"/>
          <c:order val="1"/>
          <c:tx>
            <c:v>BNSF Rail</c:v>
          </c:tx>
          <c:spPr>
            <a:ln w="38100"/>
          </c:spPr>
          <c:marker>
            <c:symbol val="none"/>
          </c:marker>
          <c:cat>
            <c:numRef>
              <c:f>'Stone Volumes (2)'!$A$6:$A$16</c:f>
              <c:numCache>
                <c:formatCode>General</c:formatCode>
                <c:ptCount val="1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</c:numCache>
            </c:numRef>
          </c:cat>
          <c:val>
            <c:numRef>
              <c:f>'Stone Volumes (2)'!$C$6:$C$16</c:f>
              <c:numCache>
                <c:formatCode>#,##0_);\(#,##0\)</c:formatCode>
                <c:ptCount val="11"/>
                <c:pt idx="0">
                  <c:v>150492.20000000001</c:v>
                </c:pt>
                <c:pt idx="1">
                  <c:v>139066.1</c:v>
                </c:pt>
                <c:pt idx="2">
                  <c:v>156353.03</c:v>
                </c:pt>
                <c:pt idx="3">
                  <c:v>171418</c:v>
                </c:pt>
                <c:pt idx="4">
                  <c:v>178967</c:v>
                </c:pt>
                <c:pt idx="5">
                  <c:v>176643.5</c:v>
                </c:pt>
                <c:pt idx="6">
                  <c:v>205939</c:v>
                </c:pt>
                <c:pt idx="7">
                  <c:v>165669.85999999926</c:v>
                </c:pt>
                <c:pt idx="8">
                  <c:v>153605.19999999998</c:v>
                </c:pt>
                <c:pt idx="9">
                  <c:v>124595</c:v>
                </c:pt>
                <c:pt idx="10">
                  <c:v>151104</c:v>
                </c:pt>
              </c:numCache>
            </c:numRef>
          </c:val>
        </c:ser>
        <c:ser>
          <c:idx val="2"/>
          <c:order val="2"/>
          <c:tx>
            <c:v>Lafarge Barge</c:v>
          </c:tx>
          <c:spPr>
            <a:ln w="38100"/>
          </c:spPr>
          <c:marker>
            <c:symbol val="none"/>
          </c:marker>
          <c:cat>
            <c:numRef>
              <c:f>'Stone Volumes (2)'!$A$6:$A$16</c:f>
              <c:numCache>
                <c:formatCode>General</c:formatCode>
                <c:ptCount val="1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</c:numCache>
            </c:numRef>
          </c:cat>
          <c:val>
            <c:numRef>
              <c:f>'Stone Volumes (2)'!$E$6:$E$16</c:f>
              <c:numCache>
                <c:formatCode>#,##0_);\(#,##0\)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13000</c:v>
                </c:pt>
                <c:pt idx="7">
                  <c:v>0</c:v>
                </c:pt>
                <c:pt idx="8">
                  <c:v>49800</c:v>
                </c:pt>
                <c:pt idx="9">
                  <c:v>62500</c:v>
                </c:pt>
                <c:pt idx="10">
                  <c:v>25000</c:v>
                </c:pt>
              </c:numCache>
            </c:numRef>
          </c:val>
        </c:ser>
        <c:marker val="1"/>
        <c:axId val="68091264"/>
        <c:axId val="68277376"/>
      </c:lineChart>
      <c:catAx>
        <c:axId val="6809126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68277376"/>
        <c:crosses val="autoZero"/>
        <c:auto val="1"/>
        <c:lblAlgn val="ctr"/>
        <c:lblOffset val="100"/>
      </c:catAx>
      <c:valAx>
        <c:axId val="68277376"/>
        <c:scaling>
          <c:orientation val="minMax"/>
        </c:scaling>
        <c:axPos val="l"/>
        <c:majorGridlines/>
        <c:numFmt formatCode="#,##0_);\(#,##0\)" sourceLinked="1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680912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835577763067848"/>
          <c:y val="0.44051672201214315"/>
          <c:w val="0.15263521229519444"/>
          <c:h val="0.11896655597571472"/>
        </c:manualLayout>
      </c:layout>
      <c:txPr>
        <a:bodyPr/>
        <a:lstStyle/>
        <a:p>
          <a:pPr>
            <a:defRPr b="1"/>
          </a:pPr>
          <a:endParaRPr lang="en-US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Rail America Annual Loads </a:t>
            </a:r>
            <a:r>
              <a:rPr lang="en-US" sz="1400" b="0" dirty="0" smtClean="0"/>
              <a:t>(all Customers)</a:t>
            </a:r>
            <a:endParaRPr lang="en-US" sz="1400" b="0" dirty="0"/>
          </a:p>
        </c:rich>
      </c:tx>
      <c:layout>
        <c:manualLayout>
          <c:xMode val="edge"/>
          <c:yMode val="edge"/>
          <c:x val="0.44139905949256325"/>
          <c:y val="0.32940095723328916"/>
        </c:manualLayout>
      </c:layout>
    </c:title>
    <c:view3D>
      <c:depthPercent val="100"/>
      <c:rAngAx val="1"/>
    </c:view3D>
    <c:plotArea>
      <c:layout>
        <c:manualLayout>
          <c:layoutTarget val="inner"/>
          <c:xMode val="edge"/>
          <c:yMode val="edge"/>
          <c:x val="8.5012593122829966E-2"/>
          <c:y val="0.14634394292262856"/>
          <c:w val="0.89815239004215186"/>
          <c:h val="0.77343314480055858"/>
        </c:manualLayout>
      </c:layout>
      <c:bar3DChart>
        <c:barDir val="col"/>
        <c:grouping val="clustered"/>
        <c:ser>
          <c:idx val="0"/>
          <c:order val="0"/>
          <c:spPr>
            <a:gradFill>
              <a:gsLst>
                <a:gs pos="0">
                  <a:srgbClr val="4BACC6">
                    <a:lumMod val="20000"/>
                    <a:lumOff val="80000"/>
                  </a:srgbClr>
                </a:gs>
                <a:gs pos="100000">
                  <a:srgbClr val="1F497D">
                    <a:lumMod val="75000"/>
                  </a:srgbClr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lin ang="5400000" scaled="0"/>
            </a:gradFill>
          </c:spPr>
          <c:cat>
            <c:numRef>
              <c:f>Sheet1!$F$39:$N$39</c:f>
              <c:numCache>
                <c:formatCode>General</c:formatCode>
                <c:ptCount val="9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</c:numCache>
            </c:numRef>
          </c:cat>
          <c:val>
            <c:numRef>
              <c:f>Sheet1!$F$40:$N$40</c:f>
              <c:numCache>
                <c:formatCode>_(* #,##0_);_(* \(#,##0\);_(* "-"??_);_(@_)</c:formatCode>
                <c:ptCount val="9"/>
                <c:pt idx="0">
                  <c:v>8500</c:v>
                </c:pt>
                <c:pt idx="1">
                  <c:v>8600</c:v>
                </c:pt>
                <c:pt idx="2">
                  <c:v>6600</c:v>
                </c:pt>
                <c:pt idx="3">
                  <c:v>4000</c:v>
                </c:pt>
                <c:pt idx="4">
                  <c:v>3500</c:v>
                </c:pt>
                <c:pt idx="5">
                  <c:v>3300</c:v>
                </c:pt>
                <c:pt idx="6">
                  <c:v>3770</c:v>
                </c:pt>
                <c:pt idx="7">
                  <c:v>3472</c:v>
                </c:pt>
              </c:numCache>
            </c:numRef>
          </c:val>
        </c:ser>
        <c:shape val="cylinder"/>
        <c:axId val="37330304"/>
        <c:axId val="68560000"/>
        <c:axId val="0"/>
      </c:bar3DChart>
      <c:catAx>
        <c:axId val="3733030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68560000"/>
        <c:crosses val="autoZero"/>
        <c:auto val="1"/>
        <c:lblAlgn val="ctr"/>
        <c:lblOffset val="100"/>
      </c:catAx>
      <c:valAx>
        <c:axId val="68560000"/>
        <c:scaling>
          <c:orientation val="minMax"/>
          <c:min val="3000"/>
        </c:scaling>
        <c:axPos val="l"/>
        <c:majorGridlines/>
        <c:numFmt formatCode="#,##0_);\(#,##0\)" sourceLinked="0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373303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view3D>
      <c:rotY val="17"/>
      <c:depthPercent val="100"/>
      <c:rAngAx val="1"/>
    </c:view3D>
    <c:plotArea>
      <c:layout>
        <c:manualLayout>
          <c:layoutTarget val="inner"/>
          <c:xMode val="edge"/>
          <c:yMode val="edge"/>
          <c:x val="2.9387107861517412E-2"/>
          <c:y val="9.8765529308837391E-2"/>
          <c:w val="0.94916233391102978"/>
          <c:h val="0.74334746618211678"/>
        </c:manualLayout>
      </c:layout>
      <c:bar3DChart>
        <c:barDir val="col"/>
        <c:grouping val="stacked"/>
        <c:ser>
          <c:idx val="0"/>
          <c:order val="0"/>
          <c:tx>
            <c:v>Rail</c:v>
          </c:tx>
          <c:cat>
            <c:strRef>
              <c:f>Sheet1!$U$8:$W$8</c:f>
              <c:strCache>
                <c:ptCount val="3"/>
                <c:pt idx="0">
                  <c:v>2000</c:v>
                </c:pt>
                <c:pt idx="1">
                  <c:v>2006</c:v>
                </c:pt>
                <c:pt idx="2">
                  <c:v>2012</c:v>
                </c:pt>
              </c:strCache>
            </c:strRef>
          </c:cat>
          <c:val>
            <c:numRef>
              <c:f>Sheet1!$U$101:$W$101</c:f>
              <c:numCache>
                <c:formatCode>"$"#,##0.00</c:formatCode>
                <c:ptCount val="3"/>
                <c:pt idx="0">
                  <c:v>12.588400427102266</c:v>
                </c:pt>
                <c:pt idx="1">
                  <c:v>14.98561930411752</c:v>
                </c:pt>
                <c:pt idx="2">
                  <c:v>22.359328570316126</c:v>
                </c:pt>
              </c:numCache>
            </c:numRef>
          </c:val>
        </c:ser>
        <c:ser>
          <c:idx val="1"/>
          <c:order val="1"/>
          <c:tx>
            <c:v>Truck</c:v>
          </c:tx>
          <c:cat>
            <c:strRef>
              <c:f>Sheet1!$U$8:$W$8</c:f>
              <c:strCache>
                <c:ptCount val="3"/>
                <c:pt idx="0">
                  <c:v>2000</c:v>
                </c:pt>
                <c:pt idx="1">
                  <c:v>2006</c:v>
                </c:pt>
                <c:pt idx="2">
                  <c:v>2012</c:v>
                </c:pt>
              </c:strCache>
            </c:strRef>
          </c:cat>
          <c:val>
            <c:numRef>
              <c:f>Sheet1!$U$70:$W$70</c:f>
              <c:numCache>
                <c:formatCode>"$"#,##0.00</c:formatCode>
                <c:ptCount val="3"/>
                <c:pt idx="0">
                  <c:v>5.733073354127213</c:v>
                </c:pt>
                <c:pt idx="1">
                  <c:v>6.512337786459975</c:v>
                </c:pt>
                <c:pt idx="2">
                  <c:v>6.3222226806959627</c:v>
                </c:pt>
              </c:numCache>
            </c:numRef>
          </c:val>
        </c:ser>
        <c:ser>
          <c:idx val="2"/>
          <c:order val="2"/>
          <c:tx>
            <c:v>Crush</c:v>
          </c:tx>
          <c:cat>
            <c:strRef>
              <c:f>Sheet1!$U$8:$W$8</c:f>
              <c:strCache>
                <c:ptCount val="3"/>
                <c:pt idx="0">
                  <c:v>2000</c:v>
                </c:pt>
                <c:pt idx="1">
                  <c:v>2006</c:v>
                </c:pt>
                <c:pt idx="2">
                  <c:v>2012</c:v>
                </c:pt>
              </c:strCache>
            </c:strRef>
          </c:cat>
          <c:val>
            <c:numRef>
              <c:f>Sheet1!$U$42:$W$42</c:f>
              <c:numCache>
                <c:formatCode>"$"#,##0.00</c:formatCode>
                <c:ptCount val="3"/>
                <c:pt idx="0">
                  <c:v>7.2443101042658116</c:v>
                </c:pt>
                <c:pt idx="1">
                  <c:v>7.0241419441226185</c:v>
                </c:pt>
                <c:pt idx="2">
                  <c:v>8.3540297390472755</c:v>
                </c:pt>
              </c:numCache>
            </c:numRef>
          </c:val>
        </c:ser>
        <c:shape val="cylinder"/>
        <c:axId val="68602880"/>
        <c:axId val="68608768"/>
        <c:axId val="0"/>
      </c:bar3DChart>
      <c:catAx>
        <c:axId val="6860288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68608768"/>
        <c:crosses val="autoZero"/>
        <c:auto val="1"/>
        <c:lblAlgn val="ctr"/>
        <c:lblOffset val="100"/>
      </c:catAx>
      <c:valAx>
        <c:axId val="68608768"/>
        <c:scaling>
          <c:orientation val="minMax"/>
          <c:min val="0"/>
        </c:scaling>
        <c:axPos val="l"/>
        <c:majorGridlines/>
        <c:numFmt formatCode="&quot;$&quot;#,##0.00" sourceLinked="1"/>
        <c:tickLblPos val="none"/>
        <c:crossAx val="6860288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1912314286402319"/>
          <c:y val="0.1985217264508603"/>
          <c:w val="0.5496581906619471"/>
          <c:h val="5.8108267716535433E-2"/>
        </c:manualLayout>
      </c:layout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</c:chart>
  <c:txPr>
    <a:bodyPr/>
    <a:lstStyle/>
    <a:p>
      <a:pPr>
        <a:defRPr b="1"/>
      </a:pPr>
      <a:endParaRPr lang="en-US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9.9587879982155528E-2"/>
          <c:y val="0.1501303285365192"/>
          <c:w val="0.74852013567909881"/>
          <c:h val="0.71330162588736756"/>
        </c:manualLayout>
      </c:layout>
      <c:lineChart>
        <c:grouping val="standard"/>
        <c:ser>
          <c:idx val="0"/>
          <c:order val="0"/>
          <c:tx>
            <c:v>Sales Voumes</c:v>
          </c:tx>
          <c:marker>
            <c:symbol val="none"/>
          </c:marker>
          <c:cat>
            <c:numRef>
              <c:f>'1986- 2007 P&amp;L'!$O$61:$AC$61</c:f>
              <c:numCache>
                <c:formatCode>General</c:formatCode>
                <c:ptCount val="15"/>
                <c:pt idx="0">
                  <c:v>1998</c:v>
                </c:pt>
                <c:pt idx="2">
                  <c:v>2000</c:v>
                </c:pt>
                <c:pt idx="4">
                  <c:v>2002</c:v>
                </c:pt>
                <c:pt idx="6">
                  <c:v>2004</c:v>
                </c:pt>
                <c:pt idx="8">
                  <c:v>2006</c:v>
                </c:pt>
                <c:pt idx="10">
                  <c:v>2008</c:v>
                </c:pt>
                <c:pt idx="12">
                  <c:v>2010</c:v>
                </c:pt>
                <c:pt idx="14">
                  <c:v>2012</c:v>
                </c:pt>
              </c:numCache>
            </c:numRef>
          </c:cat>
          <c:val>
            <c:numRef>
              <c:f>'1986- 2007 P&amp;L'!$O$62:$AC$62</c:f>
              <c:numCache>
                <c:formatCode>#,##0</c:formatCode>
                <c:ptCount val="15"/>
                <c:pt idx="0">
                  <c:v>121484.47</c:v>
                </c:pt>
                <c:pt idx="1">
                  <c:v>143802.99000000002</c:v>
                </c:pt>
                <c:pt idx="2">
                  <c:v>154443.81999999998</c:v>
                </c:pt>
                <c:pt idx="3">
                  <c:v>140955.23000000001</c:v>
                </c:pt>
                <c:pt idx="4">
                  <c:v>144807.57</c:v>
                </c:pt>
                <c:pt idx="5">
                  <c:v>136379.32999999941</c:v>
                </c:pt>
                <c:pt idx="6">
                  <c:v>158200.10999999999</c:v>
                </c:pt>
                <c:pt idx="7">
                  <c:v>170728.62300000002</c:v>
                </c:pt>
                <c:pt idx="8">
                  <c:v>179061.67</c:v>
                </c:pt>
                <c:pt idx="9">
                  <c:v>179800.01</c:v>
                </c:pt>
                <c:pt idx="10">
                  <c:v>189081.88999999943</c:v>
                </c:pt>
                <c:pt idx="11">
                  <c:v>167254.63</c:v>
                </c:pt>
                <c:pt idx="12">
                  <c:v>176520.58000000002</c:v>
                </c:pt>
                <c:pt idx="13">
                  <c:v>197150.25</c:v>
                </c:pt>
                <c:pt idx="14">
                  <c:v>198746.53999999998</c:v>
                </c:pt>
              </c:numCache>
            </c:numRef>
          </c:val>
        </c:ser>
        <c:marker val="1"/>
        <c:axId val="69972736"/>
        <c:axId val="69974272"/>
      </c:lineChart>
      <c:lineChart>
        <c:grouping val="standard"/>
        <c:ser>
          <c:idx val="1"/>
          <c:order val="1"/>
          <c:tx>
            <c:v>CRC Profitability EBIT</c:v>
          </c:tx>
          <c:marker>
            <c:symbol val="none"/>
          </c:marker>
          <c:val>
            <c:numRef>
              <c:f>'1986- 2007 P&amp;L'!$O$63:$AC$63</c:f>
              <c:numCache>
                <c:formatCode>"$"#,##0_);\("$"#,##0\)</c:formatCode>
                <c:ptCount val="15"/>
                <c:pt idx="0">
                  <c:v>3644926.7199999969</c:v>
                </c:pt>
                <c:pt idx="1">
                  <c:v>3410660.4400000013</c:v>
                </c:pt>
                <c:pt idx="2">
                  <c:v>2674108.6399999969</c:v>
                </c:pt>
                <c:pt idx="3">
                  <c:v>1561090.7000000002</c:v>
                </c:pt>
                <c:pt idx="4">
                  <c:v>1433277.6500000008</c:v>
                </c:pt>
                <c:pt idx="5">
                  <c:v>768646.89499999839</c:v>
                </c:pt>
                <c:pt idx="6">
                  <c:v>1646973.4299999988</c:v>
                </c:pt>
                <c:pt idx="7">
                  <c:v>2371836.6199999978</c:v>
                </c:pt>
                <c:pt idx="8">
                  <c:v>2202699.9200000004</c:v>
                </c:pt>
                <c:pt idx="9">
                  <c:v>2073205.56</c:v>
                </c:pt>
                <c:pt idx="10">
                  <c:v>2372593.15</c:v>
                </c:pt>
                <c:pt idx="11">
                  <c:v>1595801.1500000008</c:v>
                </c:pt>
                <c:pt idx="12">
                  <c:v>1669310.6600000008</c:v>
                </c:pt>
                <c:pt idx="13">
                  <c:v>1838424.9253014764</c:v>
                </c:pt>
                <c:pt idx="14">
                  <c:v>1671849.4600000002</c:v>
                </c:pt>
              </c:numCache>
            </c:numRef>
          </c:val>
        </c:ser>
        <c:marker val="1"/>
        <c:axId val="69977600"/>
        <c:axId val="69976064"/>
      </c:lineChart>
      <c:catAx>
        <c:axId val="699727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69974272"/>
        <c:crosses val="autoZero"/>
        <c:auto val="1"/>
        <c:lblAlgn val="ctr"/>
        <c:lblOffset val="100"/>
      </c:catAx>
      <c:valAx>
        <c:axId val="69974272"/>
        <c:scaling>
          <c:orientation val="minMax"/>
          <c:min val="100000"/>
        </c:scaling>
        <c:axPos val="l"/>
        <c:majorGridlines/>
        <c:numFmt formatCode="#,##0" sourceLinked="1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69972736"/>
        <c:crosses val="autoZero"/>
        <c:crossBetween val="between"/>
      </c:valAx>
      <c:valAx>
        <c:axId val="69976064"/>
        <c:scaling>
          <c:orientation val="minMax"/>
        </c:scaling>
        <c:axPos val="r"/>
        <c:numFmt formatCode="&quot;$&quot;#,##0_);\(&quot;$&quot;#,##0\)" sourceLinked="1"/>
        <c:tickLblPos val="none"/>
        <c:spPr>
          <a:ln cap="rnd"/>
        </c:spPr>
        <c:crossAx val="69977600"/>
        <c:crosses val="max"/>
        <c:crossBetween val="between"/>
      </c:valAx>
      <c:catAx>
        <c:axId val="69977600"/>
        <c:scaling>
          <c:orientation val="minMax"/>
        </c:scaling>
        <c:delete val="1"/>
        <c:axPos val="b"/>
        <c:tickLblPos val="none"/>
        <c:crossAx val="69976064"/>
        <c:crosses val="autoZero"/>
        <c:auto val="1"/>
        <c:lblAlgn val="ctr"/>
        <c:lblOffset val="100"/>
      </c:catAx>
      <c:spPr>
        <a:noFill/>
        <a:ln w="25400">
          <a:noFill/>
        </a:ln>
      </c:spPr>
    </c:plotArea>
    <c:legend>
      <c:legendPos val="b"/>
    </c:legend>
    <c:plotVisOnly val="1"/>
  </c:chart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dirty="0"/>
              <a:t>Allocation</a:t>
            </a:r>
            <a:r>
              <a:rPr lang="en-US" baseline="0" dirty="0"/>
              <a:t> of </a:t>
            </a:r>
            <a:r>
              <a:rPr lang="en-US" baseline="0" dirty="0" smtClean="0"/>
              <a:t>Property </a:t>
            </a:r>
            <a:r>
              <a:rPr lang="en-US" baseline="0" dirty="0"/>
              <a:t>Taxes Paid by CRC Annually</a:t>
            </a:r>
          </a:p>
        </c:rich>
      </c:tx>
      <c:layout>
        <c:manualLayout>
          <c:xMode val="edge"/>
          <c:yMode val="edge"/>
          <c:x val="0.18849478612713205"/>
          <c:y val="3.0570252792475033E-2"/>
        </c:manualLayout>
      </c:layout>
      <c:overlay val="1"/>
    </c:title>
    <c:view3D>
      <c:rAngAx val="1"/>
    </c:view3D>
    <c:plotArea>
      <c:layout>
        <c:manualLayout>
          <c:layoutTarget val="inner"/>
          <c:xMode val="edge"/>
          <c:yMode val="edge"/>
          <c:x val="0.10502602799650049"/>
          <c:y val="0.12244706911636043"/>
          <c:w val="0.84533245844269467"/>
          <c:h val="0.75972133112990559"/>
        </c:manualLayout>
      </c:layout>
      <c:bar3DChart>
        <c:barDir val="col"/>
        <c:grouping val="clustered"/>
        <c:ser>
          <c:idx val="0"/>
          <c:order val="0"/>
          <c:tx>
            <c:strRef>
              <c:f>'TAX ALLOC'!$F$47</c:f>
              <c:strCache>
                <c:ptCount val="1"/>
                <c:pt idx="0">
                  <c:v>2013 Taxes</c:v>
                </c:pt>
              </c:strCache>
            </c:strRef>
          </c:tx>
          <c:dLbls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Val val="1"/>
          </c:dLbls>
          <c:cat>
            <c:strRef>
              <c:f>'TAX ALLOC'!$G$13:$M$13</c:f>
              <c:strCache>
                <c:ptCount val="7"/>
                <c:pt idx="0">
                  <c:v>Schools</c:v>
                </c:pt>
                <c:pt idx="1">
                  <c:v>City</c:v>
                </c:pt>
                <c:pt idx="2">
                  <c:v>Current</c:v>
                </c:pt>
                <c:pt idx="3">
                  <c:v>Library</c:v>
                </c:pt>
                <c:pt idx="4">
                  <c:v>Diking</c:v>
                </c:pt>
                <c:pt idx="5">
                  <c:v>Port</c:v>
                </c:pt>
                <c:pt idx="6">
                  <c:v>Non Local</c:v>
                </c:pt>
              </c:strCache>
            </c:strRef>
          </c:cat>
          <c:val>
            <c:numRef>
              <c:f>'TAX ALLOC'!$G$47:$M$47</c:f>
              <c:numCache>
                <c:formatCode>"$"#,##0_);\("$"#,##0\)</c:formatCode>
                <c:ptCount val="7"/>
                <c:pt idx="0">
                  <c:v>121934.55</c:v>
                </c:pt>
                <c:pt idx="1">
                  <c:v>55763.700000000004</c:v>
                </c:pt>
                <c:pt idx="2">
                  <c:v>48226.91</c:v>
                </c:pt>
                <c:pt idx="3">
                  <c:v>12439.830000000004</c:v>
                </c:pt>
                <c:pt idx="4">
                  <c:v>35944.71</c:v>
                </c:pt>
                <c:pt idx="5">
                  <c:v>4742.3100000000013</c:v>
                </c:pt>
                <c:pt idx="6">
                  <c:v>66790.880000000005</c:v>
                </c:pt>
              </c:numCache>
            </c:numRef>
          </c:val>
        </c:ser>
        <c:dLbls>
          <c:showVal val="1"/>
        </c:dLbls>
        <c:shape val="cylinder"/>
        <c:axId val="70348800"/>
        <c:axId val="70350336"/>
        <c:axId val="0"/>
      </c:bar3DChart>
      <c:catAx>
        <c:axId val="70348800"/>
        <c:scaling>
          <c:orientation val="minMax"/>
        </c:scaling>
        <c:axPos val="b"/>
        <c:tickLblPos val="nextTo"/>
        <c:crossAx val="70350336"/>
        <c:crosses val="autoZero"/>
        <c:auto val="1"/>
        <c:lblAlgn val="ctr"/>
        <c:lblOffset val="100"/>
      </c:catAx>
      <c:valAx>
        <c:axId val="70350336"/>
        <c:scaling>
          <c:orientation val="minMax"/>
        </c:scaling>
        <c:axPos val="l"/>
        <c:majorGridlines/>
        <c:numFmt formatCode="&quot;$&quot;#,##0_);\(&quot;$&quot;#,##0\)" sourceLinked="1"/>
        <c:tickLblPos val="nextTo"/>
        <c:crossAx val="703488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096812117235345"/>
          <c:y val="0.93325648877223633"/>
          <c:w val="8.7541010498687663E-2"/>
          <c:h val="3.3486876640419952E-2"/>
        </c:manualLayout>
      </c:layout>
      <c:txPr>
        <a:bodyPr/>
        <a:lstStyle/>
        <a:p>
          <a:pPr>
            <a:defRPr b="1"/>
          </a:pPr>
          <a:endParaRPr lang="en-US"/>
        </a:p>
      </c:txPr>
    </c:legend>
    <c:plotVisOnly val="1"/>
  </c:chart>
  <c:spPr>
    <a:noFill/>
  </c:spPr>
  <c:externalData r:id="rId1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0.89908</cdr:x>
      <cdr:y>0.21111</cdr:y>
    </cdr:from>
    <cdr:to>
      <cdr:x>0.98165</cdr:x>
      <cdr:y>0.26497</cdr:y>
    </cdr:to>
    <cdr:sp macro="" textlink="">
      <cdr:nvSpPr>
        <cdr:cNvPr id="2" name="TextBox 9"/>
        <cdr:cNvSpPr txBox="1"/>
      </cdr:nvSpPr>
      <cdr:spPr>
        <a:xfrm xmlns:a="http://schemas.openxmlformats.org/drawingml/2006/main">
          <a:off x="7467600" y="1447800"/>
          <a:ext cx="685810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US" b="1" dirty="0" smtClean="0"/>
            <a:t> 15%</a:t>
          </a:r>
          <a:endParaRPr lang="en-US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313" y="0"/>
            <a:ext cx="2982912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532EB5-9B56-4994-B2A1-22B0D3B261F3}" type="datetimeFigureOut">
              <a:rPr lang="en-US" smtClean="0"/>
              <a:pPr/>
              <a:t>2/8/2014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82913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313" y="8829675"/>
            <a:ext cx="2982912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9E437-D3C8-4D58-A84F-7E903DA7C1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664C62DF-2F03-41C6-89C5-3DFCCEDB6CA3}" type="datetimeFigureOut">
              <a:rPr lang="en-US" smtClean="0"/>
              <a:pPr/>
              <a:t>2/8/2014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683615D0-9CC5-4740-89AE-6E5AABCAD20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8F20A9-38F8-4F61-92F4-2F09F9FD520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8F20A9-38F8-4F61-92F4-2F09F9FD520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8F20A9-38F8-4F61-92F4-2F09F9FD520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8F20A9-38F8-4F61-92F4-2F09F9FD520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8F20A9-38F8-4F61-92F4-2F09F9FD520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8F20A9-38F8-4F61-92F4-2F09F9FD520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8F20A9-38F8-4F61-92F4-2F09F9FD520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8F20A9-38F8-4F61-92F4-2F09F9FD520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8F20A9-38F8-4F61-92F4-2F09F9FD520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8F20A9-38F8-4F61-92F4-2F09F9FD520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8F20A9-38F8-4F61-92F4-2F09F9FD520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8F20A9-38F8-4F61-92F4-2F09F9FD520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8F20A9-38F8-4F61-92F4-2F09F9FD520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615D0-9CC5-4740-89AE-6E5AABCAD20F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8F20A9-38F8-4F61-92F4-2F09F9FD520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BA8C47-DA5A-404F-838B-E1AA5E5951D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8F20A9-38F8-4F61-92F4-2F09F9FD520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8F20A9-38F8-4F61-92F4-2F09F9FD520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8F20A9-38F8-4F61-92F4-2F09F9FD520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7FD02C-E561-4921-9ED2-1DAF6D8ADF4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8F20A9-38F8-4F61-92F4-2F09F9FD520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8F20A9-38F8-4F61-92F4-2F09F9FD520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8F20A9-38F8-4F61-92F4-2F09F9FD520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4137B-CE8D-4354-91AB-E70E8AFDB827}" type="datetimeFigureOut">
              <a:rPr lang="en-US" smtClean="0"/>
              <a:pPr/>
              <a:t>2/8/2014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D3DCD-7AE9-472D-875B-E618D44256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4137B-CE8D-4354-91AB-E70E8AFDB827}" type="datetimeFigureOut">
              <a:rPr lang="en-US" smtClean="0"/>
              <a:pPr/>
              <a:t>2/8/2014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D3DCD-7AE9-472D-875B-E618D44256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4137B-CE8D-4354-91AB-E70E8AFDB827}" type="datetimeFigureOut">
              <a:rPr lang="en-US" smtClean="0"/>
              <a:pPr/>
              <a:t>2/8/2014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D3DCD-7AE9-472D-875B-E618D44256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4137B-CE8D-4354-91AB-E70E8AFDB827}" type="datetimeFigureOut">
              <a:rPr lang="en-US" smtClean="0"/>
              <a:pPr/>
              <a:t>2/8/2014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D3DCD-7AE9-472D-875B-E618D44256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4137B-CE8D-4354-91AB-E70E8AFDB827}" type="datetimeFigureOut">
              <a:rPr lang="en-US" smtClean="0"/>
              <a:pPr/>
              <a:t>2/8/2014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D3DCD-7AE9-472D-875B-E618D44256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4137B-CE8D-4354-91AB-E70E8AFDB827}" type="datetimeFigureOut">
              <a:rPr lang="en-US" smtClean="0"/>
              <a:pPr/>
              <a:t>2/8/2014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D3DCD-7AE9-472D-875B-E618D44256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4137B-CE8D-4354-91AB-E70E8AFDB827}" type="datetimeFigureOut">
              <a:rPr lang="en-US" smtClean="0"/>
              <a:pPr/>
              <a:t>2/8/2014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D3DCD-7AE9-472D-875B-E618D44256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4137B-CE8D-4354-91AB-E70E8AFDB827}" type="datetimeFigureOut">
              <a:rPr lang="en-US" smtClean="0"/>
              <a:pPr/>
              <a:t>2/8/2014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D3DCD-7AE9-472D-875B-E618D44256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4137B-CE8D-4354-91AB-E70E8AFDB827}" type="datetimeFigureOut">
              <a:rPr lang="en-US" smtClean="0"/>
              <a:pPr/>
              <a:t>2/8/2014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D3DCD-7AE9-472D-875B-E618D44256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4137B-CE8D-4354-91AB-E70E8AFDB827}" type="datetimeFigureOut">
              <a:rPr lang="en-US" smtClean="0"/>
              <a:pPr/>
              <a:t>2/8/2014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D3DCD-7AE9-472D-875B-E618D44256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4137B-CE8D-4354-91AB-E70E8AFDB827}" type="datetimeFigureOut">
              <a:rPr lang="en-US" smtClean="0"/>
              <a:pPr/>
              <a:t>2/8/2014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D3DCD-7AE9-472D-875B-E618D44256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4137B-CE8D-4354-91AB-E70E8AFDB827}" type="datetimeFigureOut">
              <a:rPr lang="en-US" smtClean="0"/>
              <a:pPr/>
              <a:t>2/8/2014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D3DCD-7AE9-472D-875B-E618D44256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imascominerals.com/index.php?id=214" TargetMode="Externa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bnsf+locomotive+pulling&amp;source=images&amp;cd=&amp;cad=rja&amp;docid=lkLEduXeegzM5M&amp;tbnid=i5JS3IHLx0aewM:&amp;ved=0CAUQjRw&amp;url=http://www.sluniverse.com/php/vb/crafts-hobbies/59362-train-lover-2.html&amp;ei=8EJGUaSoJYK-2wXKw4GYAQ&amp;bvm=bv.43828540,d.b2I&amp;psig=AFQjCNHMSsRJq_S7qyo8CNh9GCGjpqciGg&amp;ust=1363645511329647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bnsf+locomotive+pulling&amp;source=images&amp;cd=&amp;cad=rja&amp;docid=lkLEduXeegzM5M&amp;tbnid=i5JS3IHLx0aewM:&amp;ved=0CAUQjRw&amp;url=http://www.sluniverse.com/php/vb/crafts-hobbies/59362-train-lover-2.html&amp;ei=8EJGUaSoJYK-2wXKw4GYAQ&amp;bvm=bv.43828540,d.b2I&amp;psig=AFQjCNHMSsRJq_S7qyo8CNh9GCGjpqciGg&amp;ust=1363645511329647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bnsf+locomotive+pulling&amp;source=images&amp;cd=&amp;cad=rja&amp;docid=lkLEduXeegzM5M&amp;tbnid=i5JS3IHLx0aewM:&amp;ved=0CAUQjRw&amp;url=http://www.sluniverse.com/php/vb/crafts-hobbies/59362-train-lover-2.html&amp;ei=8EJGUaSoJYK-2wXKw4GYAQ&amp;bvm=bv.43828540,d.b2I&amp;psig=AFQjCNHMSsRJq_S7qyo8CNh9GCGjpqciGg&amp;ust=1363645511329647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google.com/url?sa=i&amp;rct=j&amp;q=concrete%20pavers&amp;source=images&amp;cd=&amp;cad=rja&amp;docid=FilHP_5ojJYi6M&amp;tbnid=s_Uc0fxGGQRLZM:&amp;ved=0CAUQjRw&amp;url=http://www.greenspirelandscaping.com/truth.asp&amp;ei=vSjnUbePJYL0igKbo4DgBg&amp;psig=AFQjCNHzLUJRIlcrwK-uaJJYnMJl0kESgQ&amp;ust=137419012083222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hyperlink" Target="http://www.google.com/url?sa=i&amp;rct=j&amp;q=hardiplank&amp;source=images&amp;cd=&amp;cad=rja&amp;docid=Cwd0-O4pT93fCM&amp;tbnid=Dku2UlXxB9_rNM:&amp;ved=0CAUQjRw&amp;url=http://www.hardiplank-siding.com/james-hardie-fiber-cement-siding-reviews/&amp;ei=NSnnUZvfHaWViALhsYDgAQ&amp;bvm=bv.49478099,d.cGE&amp;psig=AFQjCNGKUulISuyeASthVu9_AscixXzjSg&amp;ust=1374190251589489" TargetMode="Externa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RC Aerial.jpg"/>
          <p:cNvPicPr>
            <a:picLocks noChangeAspect="1"/>
          </p:cNvPicPr>
          <p:nvPr/>
        </p:nvPicPr>
        <p:blipFill>
          <a:blip r:embed="rId3" cstate="print">
            <a:lum bright="54000" contrast="-67000"/>
          </a:blip>
          <a:srcRect l="3703" r="743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04800" y="457200"/>
            <a:ext cx="8610600" cy="8382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7030A0"/>
                </a:solidFill>
              </a:rPr>
              <a:t>Agenda…..</a:t>
            </a:r>
            <a:endParaRPr lang="en-US" b="1" dirty="0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gray">
          <a:xfrm>
            <a:off x="1524000" y="1676400"/>
            <a:ext cx="6172200" cy="43434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08000" tIns="108000" rIns="72000" bIns="72000"/>
          <a:lstStyle/>
          <a:p>
            <a:pPr marL="0" lvl="1" indent="-457200" algn="l" eaLnBrk="1" hangingPunct="1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b="1" dirty="0" smtClean="0"/>
              <a:t>CaCO</a:t>
            </a:r>
            <a:r>
              <a:rPr lang="en-US" sz="2800" b="1" baseline="-25000" dirty="0" smtClean="0"/>
              <a:t>3 </a:t>
            </a:r>
            <a:r>
              <a:rPr lang="en-US" sz="2800" b="1" dirty="0" smtClean="0"/>
              <a:t>– What is it?</a:t>
            </a:r>
          </a:p>
          <a:p>
            <a:pPr marL="0" lvl="1" indent="-457200" algn="l" eaLnBrk="1" hangingPunct="1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b="1" dirty="0" smtClean="0"/>
              <a:t>Typical Product Applications…</a:t>
            </a:r>
          </a:p>
          <a:p>
            <a:pPr marL="0" lvl="1" indent="-457200" algn="l" eaLnBrk="1" hangingPunct="1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b="1" dirty="0" smtClean="0"/>
              <a:t>Company Introduction</a:t>
            </a:r>
          </a:p>
          <a:p>
            <a:pPr marL="0" lvl="1" indent="-457200" algn="l" eaLnBrk="1" hangingPunct="1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b="1" dirty="0" smtClean="0"/>
              <a:t>Raw Material Supply History </a:t>
            </a:r>
          </a:p>
          <a:p>
            <a:pPr marL="0" lvl="1" indent="-457200" algn="l" eaLnBrk="1" hangingPunct="1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b="1" dirty="0" smtClean="0"/>
              <a:t>Importance of the Marine Terminal</a:t>
            </a:r>
          </a:p>
          <a:p>
            <a:pPr marL="914400" lvl="3" indent="-457200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400" b="1" dirty="0" smtClean="0"/>
              <a:t>To CRC &amp; the Local Community </a:t>
            </a:r>
          </a:p>
          <a:p>
            <a:pPr marL="0" lvl="1" indent="-457200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b="1" dirty="0" smtClean="0"/>
              <a:t>Request the School District’s Support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ms\Desktop\Brocure Photos\iStock_000010199018_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581400"/>
            <a:ext cx="3692348" cy="2471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bms\AppData\Local\Microsoft\Windows\Temporary Internet Files\Content.Outlook\KVEEQLFY\iStock_000005186203Medi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3733800"/>
            <a:ext cx="3442447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bms\AppData\Local\Microsoft\Windows\Temporary Internet Files\Content.Outlook\KVEEQLFY\iStock_000005443799Mediu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447800"/>
            <a:ext cx="4118438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3962400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429000"/>
            <a:ext cx="3729789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52400"/>
            <a:ext cx="5502116" cy="3790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Sure Shell Calci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048000"/>
            <a:ext cx="21336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Image Title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10200" y="762000"/>
            <a:ext cx="3200400" cy="256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066800" y="0"/>
            <a:ext cx="8610600" cy="8382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New Focus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C Aerial.jpg"/>
          <p:cNvPicPr>
            <a:picLocks noChangeAspect="1"/>
          </p:cNvPicPr>
          <p:nvPr/>
        </p:nvPicPr>
        <p:blipFill>
          <a:blip r:embed="rId3" cstate="print">
            <a:lum bright="50000" contrast="-81000"/>
          </a:blip>
          <a:srcRect l="3703" r="743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38200" y="2438400"/>
            <a:ext cx="7772400" cy="8382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7030A0"/>
                </a:solidFill>
              </a:rPr>
              <a:t>CRC  Overview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bms\AppData\Local\Microsoft\Windows\Temporary Internet Files\Content.Outlook\KVEEQLFY\SFront Offi13082112400_0001.jpg"/>
          <p:cNvPicPr>
            <a:picLocks noChangeAspect="1" noChangeArrowheads="1"/>
          </p:cNvPicPr>
          <p:nvPr/>
        </p:nvPicPr>
        <p:blipFill>
          <a:blip r:embed="rId3" cstate="print">
            <a:lum bright="64000" contrast="-78000"/>
          </a:blip>
          <a:srcRect l="16717" t="10000" r="8586" b="16667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38200" y="152400"/>
            <a:ext cx="7772400" cy="8382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7030A0"/>
                </a:solidFill>
              </a:rPr>
              <a:t>Bleeck Management, Inc.</a:t>
            </a:r>
            <a:endParaRPr lang="en-US" sz="1800" b="1" dirty="0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gray">
          <a:xfrm>
            <a:off x="1524000" y="1371600"/>
            <a:ext cx="7239000" cy="489743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08000" tIns="108000" rIns="72000" bIns="72000"/>
          <a:lstStyle/>
          <a:p>
            <a:pPr marL="381000" lvl="1" indent="-188913" algn="l" eaLnBrk="1" hangingPunct="1"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600" dirty="0"/>
              <a:t> </a:t>
            </a:r>
            <a:r>
              <a:rPr lang="en-US" sz="2600" dirty="0" smtClean="0"/>
              <a:t>  </a:t>
            </a:r>
            <a:r>
              <a:rPr lang="en-US" sz="3200" b="1" dirty="0" smtClean="0"/>
              <a:t>Founding Partner</a:t>
            </a:r>
          </a:p>
          <a:p>
            <a:pPr marL="381000" lvl="1" indent="-188913" algn="l" eaLnBrk="1" hangingPunct="1"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3200" b="1" dirty="0" smtClean="0"/>
              <a:t>  Family in the CaCO</a:t>
            </a:r>
            <a:r>
              <a:rPr lang="en-US" sz="3200" b="1" baseline="-25000" dirty="0" smtClean="0"/>
              <a:t>3</a:t>
            </a:r>
            <a:r>
              <a:rPr lang="en-US" sz="3200" b="1" dirty="0" smtClean="0"/>
              <a:t> Since 1870 </a:t>
            </a:r>
            <a:endParaRPr lang="en-US" sz="3200" b="1" baseline="-25000" dirty="0" smtClean="0"/>
          </a:p>
          <a:p>
            <a:pPr marL="1295400" lvl="3" indent="-188913"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400" dirty="0" smtClean="0"/>
              <a:t>    </a:t>
            </a:r>
            <a:r>
              <a:rPr lang="en-US" sz="2600" dirty="0" smtClean="0"/>
              <a:t>Washington – 1985 – Current</a:t>
            </a:r>
          </a:p>
          <a:p>
            <a:pPr marL="381000" lvl="1" indent="-188913"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3000" dirty="0" smtClean="0"/>
              <a:t>   </a:t>
            </a:r>
            <a:r>
              <a:rPr lang="en-US" sz="3000" b="1" dirty="0" smtClean="0"/>
              <a:t>Entrepreneur and Vision</a:t>
            </a:r>
          </a:p>
          <a:p>
            <a:pPr marL="381000" lvl="1" indent="-188913"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3000" b="1" dirty="0" smtClean="0"/>
              <a:t>   Long – Term Focus/Commitment</a:t>
            </a:r>
          </a:p>
          <a:p>
            <a:pPr marL="381000" lvl="1" indent="-188913"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3000" b="1" dirty="0" smtClean="0"/>
              <a:t>   Reinvestment of Profits</a:t>
            </a:r>
            <a:endParaRPr lang="en-US" sz="3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76"/>
          <p:cNvPicPr>
            <a:picLocks noChangeAspect="1" noChangeArrowheads="1"/>
          </p:cNvPicPr>
          <p:nvPr/>
        </p:nvPicPr>
        <p:blipFill>
          <a:blip r:embed="rId2" cstate="print"/>
          <a:srcRect l="8176" r="8580" b="-4576"/>
          <a:stretch>
            <a:fillRect/>
          </a:stretch>
        </p:blipFill>
        <p:spPr bwMode="auto">
          <a:xfrm>
            <a:off x="-146050" y="0"/>
            <a:ext cx="9290050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" name="Title 111"/>
          <p:cNvSpPr>
            <a:spLocks noGrp="1"/>
          </p:cNvSpPr>
          <p:nvPr>
            <p:ph type="title"/>
          </p:nvPr>
        </p:nvSpPr>
        <p:spPr>
          <a:xfrm>
            <a:off x="0" y="0"/>
            <a:ext cx="6629400" cy="990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OMYA’s – Global Reach</a:t>
            </a:r>
            <a:endParaRPr lang="en-US" sz="3200" b="0" dirty="0"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60338" y="3317875"/>
            <a:ext cx="998538" cy="358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1269" name="Picture 776"/>
          <p:cNvPicPr>
            <a:picLocks noChangeAspect="1" noChangeArrowheads="1"/>
          </p:cNvPicPr>
          <p:nvPr/>
        </p:nvPicPr>
        <p:blipFill>
          <a:blip r:embed="rId2" cstate="print"/>
          <a:srcRect t="71014" r="82912"/>
          <a:stretch>
            <a:fillRect/>
          </a:stretch>
        </p:blipFill>
        <p:spPr bwMode="auto">
          <a:xfrm>
            <a:off x="2743200" y="4876800"/>
            <a:ext cx="1600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776"/>
          <p:cNvPicPr>
            <a:picLocks noChangeAspect="1" noChangeArrowheads="1"/>
          </p:cNvPicPr>
          <p:nvPr/>
        </p:nvPicPr>
        <p:blipFill>
          <a:blip r:embed="rId2" cstate="print"/>
          <a:srcRect t="46378" r="84538" b="43478"/>
          <a:stretch>
            <a:fillRect/>
          </a:stretch>
        </p:blipFill>
        <p:spPr bwMode="auto">
          <a:xfrm>
            <a:off x="4572000" y="5791200"/>
            <a:ext cx="1447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Subtitle 2"/>
          <p:cNvSpPr txBox="1">
            <a:spLocks/>
          </p:cNvSpPr>
          <p:nvPr/>
        </p:nvSpPr>
        <p:spPr bwMode="auto">
          <a:xfrm>
            <a:off x="1600200" y="29718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428750" lvl="2" indent="-514350">
              <a:lnSpc>
                <a:spcPct val="150000"/>
              </a:lnSpc>
              <a:spcBef>
                <a:spcPts val="200"/>
              </a:spcBef>
              <a:buClr>
                <a:srgbClr val="002060"/>
              </a:buClr>
              <a:buSzPct val="100000"/>
              <a:buFont typeface="Wingdings" pitchFamily="2" charset="2"/>
              <a:buChar char="ü"/>
            </a:pPr>
            <a:r>
              <a:rPr lang="en-US" sz="2000" b="1" dirty="0">
                <a:latin typeface="Lucida Sans Unicode" pitchFamily="34" charset="0"/>
              </a:rPr>
              <a:t>Sales Revenues	   </a:t>
            </a:r>
            <a:r>
              <a:rPr lang="en-US" sz="2000" b="1" dirty="0" smtClean="0">
                <a:latin typeface="Lucida Sans Unicode" pitchFamily="34" charset="0"/>
              </a:rPr>
              <a:t>3.0 </a:t>
            </a:r>
            <a:r>
              <a:rPr lang="en-US" sz="2000" b="1" dirty="0">
                <a:latin typeface="Lucida Sans Unicode" pitchFamily="34" charset="0"/>
              </a:rPr>
              <a:t>Billion CHF					   100 Countries	</a:t>
            </a:r>
          </a:p>
          <a:p>
            <a:pPr marL="1428750" lvl="2" indent="-514350">
              <a:lnSpc>
                <a:spcPct val="150000"/>
              </a:lnSpc>
              <a:spcBef>
                <a:spcPts val="200"/>
              </a:spcBef>
              <a:buClr>
                <a:srgbClr val="002060"/>
              </a:buClr>
              <a:buSzPct val="100000"/>
              <a:buFont typeface="Wingdings" pitchFamily="2" charset="2"/>
              <a:buChar char="ü"/>
            </a:pPr>
            <a:r>
              <a:rPr lang="en-US" sz="2000" b="1" dirty="0">
                <a:latin typeface="Lucida Sans Unicode" pitchFamily="34" charset="0"/>
              </a:rPr>
              <a:t>Employees 	7,500 Employees</a:t>
            </a:r>
          </a:p>
          <a:p>
            <a:pPr marL="1428750" lvl="2" indent="-514350">
              <a:lnSpc>
                <a:spcPct val="150000"/>
              </a:lnSpc>
              <a:spcBef>
                <a:spcPts val="200"/>
              </a:spcBef>
              <a:buClr>
                <a:srgbClr val="002060"/>
              </a:buClr>
              <a:buSzPct val="100000"/>
              <a:buFont typeface="Wingdings" pitchFamily="2" charset="2"/>
              <a:buChar char="ü"/>
            </a:pPr>
            <a:r>
              <a:rPr lang="en-US" sz="2000" b="1" dirty="0">
                <a:latin typeface="Lucida Sans Unicode" pitchFamily="34" charset="0"/>
              </a:rPr>
              <a:t>Deposits &amp; Plants	     50 countries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r="5446"/>
          <a:stretch>
            <a:fillRect/>
          </a:stretch>
        </p:blipFill>
        <p:spPr bwMode="auto">
          <a:xfrm>
            <a:off x="0" y="0"/>
            <a:ext cx="9129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" name="Title 111"/>
          <p:cNvSpPr>
            <a:spLocks noGrp="1"/>
          </p:cNvSpPr>
          <p:nvPr>
            <p:ph type="title"/>
          </p:nvPr>
        </p:nvSpPr>
        <p:spPr>
          <a:xfrm>
            <a:off x="76200" y="76200"/>
            <a:ext cx="8382000" cy="990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OMYA – </a:t>
            </a:r>
            <a:r>
              <a:rPr lang="en-US" sz="3200" dirty="0" smtClean="0"/>
              <a:t>Region Americas</a:t>
            </a:r>
            <a:endParaRPr lang="en-US" sz="3200" b="0" dirty="0">
              <a:effectLst/>
            </a:endParaRPr>
          </a:p>
        </p:txBody>
      </p:sp>
      <p:sp>
        <p:nvSpPr>
          <p:cNvPr id="12292" name="Subtitle 2"/>
          <p:cNvSpPr txBox="1">
            <a:spLocks/>
          </p:cNvSpPr>
          <p:nvPr/>
        </p:nvSpPr>
        <p:spPr bwMode="auto">
          <a:xfrm>
            <a:off x="4267200" y="4419600"/>
            <a:ext cx="4876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>
              <a:lnSpc>
                <a:spcPct val="150000"/>
              </a:lnSpc>
              <a:spcBef>
                <a:spcPts val="400"/>
              </a:spcBef>
              <a:buClr>
                <a:srgbClr val="002060"/>
              </a:buClr>
              <a:buSzPct val="68000"/>
            </a:pPr>
            <a:r>
              <a:rPr lang="en-US" sz="2000" b="1" dirty="0">
                <a:solidFill>
                  <a:srgbClr val="002060"/>
                </a:solidFill>
                <a:latin typeface="Lucida Sans Unicode" pitchFamily="34" charset="0"/>
              </a:rPr>
              <a:t>Major World Producer of CaCO</a:t>
            </a:r>
            <a:r>
              <a:rPr lang="en-US" sz="2000" b="1" baseline="-25000" dirty="0">
                <a:solidFill>
                  <a:srgbClr val="002060"/>
                </a:solidFill>
                <a:latin typeface="Lucida Sans Unicode" pitchFamily="34" charset="0"/>
              </a:rPr>
              <a:t>3</a:t>
            </a:r>
          </a:p>
          <a:p>
            <a:pPr marL="1885950" lvl="3" indent="-514350">
              <a:lnSpc>
                <a:spcPct val="150000"/>
              </a:lnSpc>
              <a:spcBef>
                <a:spcPts val="350"/>
              </a:spcBef>
              <a:buClr>
                <a:srgbClr val="002060"/>
              </a:buClr>
              <a:buSzPct val="100000"/>
              <a:buFont typeface="Wingdings" pitchFamily="2" charset="2"/>
              <a:buChar char="ü"/>
            </a:pPr>
            <a:r>
              <a:rPr lang="en-US" sz="2000" b="1" dirty="0">
                <a:latin typeface="Lucida Sans Unicode" pitchFamily="34" charset="0"/>
              </a:rPr>
              <a:t>CaCO</a:t>
            </a:r>
            <a:r>
              <a:rPr lang="en-US" sz="2000" b="1" baseline="-25000" dirty="0">
                <a:latin typeface="Lucida Sans Unicode" pitchFamily="34" charset="0"/>
              </a:rPr>
              <a:t>3</a:t>
            </a:r>
            <a:r>
              <a:rPr lang="en-US" sz="2000" b="1" dirty="0">
                <a:latin typeface="Lucida Sans Unicode" pitchFamily="34" charset="0"/>
              </a:rPr>
              <a:t> Core Business</a:t>
            </a:r>
          </a:p>
          <a:p>
            <a:pPr marL="1885950" lvl="3" indent="-514350">
              <a:lnSpc>
                <a:spcPct val="150000"/>
              </a:lnSpc>
              <a:spcBef>
                <a:spcPts val="350"/>
              </a:spcBef>
              <a:buClr>
                <a:srgbClr val="002060"/>
              </a:buClr>
              <a:buSzPct val="100000"/>
            </a:pPr>
            <a:endParaRPr lang="en-US" sz="2000" b="1" dirty="0">
              <a:latin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 contrast="-40000"/>
          </a:blip>
          <a:srcRect l="9961" t="29820" r="43750" b="1156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val 14"/>
          <p:cNvSpPr/>
          <p:nvPr/>
        </p:nvSpPr>
        <p:spPr>
          <a:xfrm>
            <a:off x="7086600" y="4953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5562600" y="6324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Line Callout 1 (No Border) 16"/>
          <p:cNvSpPr/>
          <p:nvPr/>
        </p:nvSpPr>
        <p:spPr>
          <a:xfrm>
            <a:off x="6172200" y="5791200"/>
            <a:ext cx="1600200" cy="457200"/>
          </a:xfrm>
          <a:prstGeom prst="callout1">
            <a:avLst>
              <a:gd name="adj1" fmla="val 45616"/>
              <a:gd name="adj2" fmla="val -1936"/>
              <a:gd name="adj3" fmla="val 115485"/>
              <a:gd name="adj4" fmla="val -31837"/>
            </a:avLst>
          </a:prstGeom>
          <a:noFill/>
          <a:ln w="38100">
            <a:solidFill>
              <a:srgbClr val="FFFF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</a:rPr>
              <a:t>Plant </a:t>
            </a:r>
          </a:p>
          <a:p>
            <a:pPr>
              <a:defRPr/>
            </a:pPr>
            <a:r>
              <a:rPr lang="en-US" sz="1400" dirty="0">
                <a:solidFill>
                  <a:srgbClr val="FFFF00"/>
                </a:solidFill>
              </a:rPr>
              <a:t>Woodland, WA</a:t>
            </a:r>
          </a:p>
        </p:txBody>
      </p:sp>
      <p:sp>
        <p:nvSpPr>
          <p:cNvPr id="18" name="Line Callout 1 (No Border) 17"/>
          <p:cNvSpPr/>
          <p:nvPr/>
        </p:nvSpPr>
        <p:spPr>
          <a:xfrm>
            <a:off x="7848600" y="5410200"/>
            <a:ext cx="1143000" cy="457200"/>
          </a:xfrm>
          <a:prstGeom prst="callout1">
            <a:avLst>
              <a:gd name="adj1" fmla="val 54571"/>
              <a:gd name="adj2" fmla="val -1936"/>
              <a:gd name="adj3" fmla="val -57649"/>
              <a:gd name="adj4" fmla="val -55205"/>
            </a:avLst>
          </a:prstGeom>
          <a:noFill/>
          <a:ln w="38100">
            <a:solidFill>
              <a:srgbClr val="FFFF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</a:rPr>
              <a:t>Rail  Site</a:t>
            </a:r>
          </a:p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</a:rPr>
              <a:t>Janis,  WA</a:t>
            </a:r>
          </a:p>
        </p:txBody>
      </p:sp>
      <p:sp>
        <p:nvSpPr>
          <p:cNvPr id="19" name="Line Callout 1 (No Border) 18"/>
          <p:cNvSpPr/>
          <p:nvPr/>
        </p:nvSpPr>
        <p:spPr>
          <a:xfrm>
            <a:off x="7543800" y="3886200"/>
            <a:ext cx="1752600" cy="457200"/>
          </a:xfrm>
          <a:prstGeom prst="callout1">
            <a:avLst>
              <a:gd name="adj1" fmla="val 54571"/>
              <a:gd name="adj2" fmla="val -1936"/>
              <a:gd name="adj3" fmla="val 225934"/>
              <a:gd name="adj4" fmla="val -19554"/>
            </a:avLst>
          </a:prstGeom>
          <a:noFill/>
          <a:ln w="38100">
            <a:solidFill>
              <a:srgbClr val="FFFF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</a:rPr>
              <a:t>Quarry, </a:t>
            </a:r>
            <a:r>
              <a:rPr lang="en-US" sz="1400" b="1" dirty="0" smtClean="0">
                <a:solidFill>
                  <a:srgbClr val="FFFF00"/>
                </a:solidFill>
              </a:rPr>
              <a:t>Wauconda, </a:t>
            </a:r>
            <a:r>
              <a:rPr lang="en-US" sz="1400" b="1" dirty="0">
                <a:solidFill>
                  <a:srgbClr val="FFFF00"/>
                </a:solidFill>
              </a:rPr>
              <a:t>WA</a:t>
            </a:r>
          </a:p>
        </p:txBody>
      </p:sp>
      <p:grpSp>
        <p:nvGrpSpPr>
          <p:cNvPr id="2" name="Group 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bright="20000" contrast="-40000"/>
            </a:blip>
            <a:srcRect l="9961" t="29820" r="43750" b="11568"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itle 1"/>
            <p:cNvSpPr txBox="1">
              <a:spLocks/>
            </p:cNvSpPr>
            <p:nvPr/>
          </p:nvSpPr>
          <p:spPr>
            <a:xfrm>
              <a:off x="1676400" y="0"/>
              <a:ext cx="7315200" cy="1371600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 smtClean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Raw Material Sourcing</a:t>
              </a:r>
            </a:p>
            <a:p>
              <a:pPr lvl="0" algn="ctr">
                <a:spcBef>
                  <a:spcPct val="0"/>
                </a:spcBef>
                <a:defRPr/>
              </a:pPr>
              <a:r>
                <a:rPr lang="en-US" sz="2800" b="1" dirty="0" smtClean="0">
                  <a:solidFill>
                    <a:schemeClr val="bg1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</a:rPr>
                <a:t>6 Strategic Locations</a:t>
              </a:r>
              <a:endPara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562600" y="3886200"/>
            <a:ext cx="3733800" cy="2590800"/>
            <a:chOff x="5562600" y="3886200"/>
            <a:chExt cx="3733800" cy="2590800"/>
          </a:xfrm>
        </p:grpSpPr>
        <p:sp>
          <p:nvSpPr>
            <p:cNvPr id="21" name="Oval 20"/>
            <p:cNvSpPr/>
            <p:nvPr/>
          </p:nvSpPr>
          <p:spPr>
            <a:xfrm>
              <a:off x="7162800" y="4876800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7086600" y="4953000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5562600" y="6324600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4" name="Line Callout 1 (No Border) 23"/>
            <p:cNvSpPr/>
            <p:nvPr/>
          </p:nvSpPr>
          <p:spPr>
            <a:xfrm>
              <a:off x="6172200" y="5791200"/>
              <a:ext cx="1600200" cy="457200"/>
            </a:xfrm>
            <a:prstGeom prst="callout1">
              <a:avLst>
                <a:gd name="adj1" fmla="val 45616"/>
                <a:gd name="adj2" fmla="val -1936"/>
                <a:gd name="adj3" fmla="val 115485"/>
                <a:gd name="adj4" fmla="val -31837"/>
              </a:avLst>
            </a:prstGeom>
            <a:noFill/>
            <a:ln w="38100">
              <a:solidFill>
                <a:srgbClr val="FFFF00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dirty="0">
                  <a:solidFill>
                    <a:srgbClr val="FFFF00"/>
                  </a:solidFill>
                </a:rPr>
                <a:t>Plant </a:t>
              </a:r>
            </a:p>
            <a:p>
              <a:pPr>
                <a:defRPr/>
              </a:pPr>
              <a:r>
                <a:rPr lang="en-US" sz="1400" dirty="0">
                  <a:solidFill>
                    <a:srgbClr val="FFFF00"/>
                  </a:solidFill>
                </a:rPr>
                <a:t>Woodland, WA</a:t>
              </a:r>
            </a:p>
          </p:txBody>
        </p:sp>
        <p:sp>
          <p:nvSpPr>
            <p:cNvPr id="25" name="Line Callout 1 (No Border) 24"/>
            <p:cNvSpPr/>
            <p:nvPr/>
          </p:nvSpPr>
          <p:spPr>
            <a:xfrm>
              <a:off x="7848600" y="5410200"/>
              <a:ext cx="1143000" cy="457200"/>
            </a:xfrm>
            <a:prstGeom prst="callout1">
              <a:avLst>
                <a:gd name="adj1" fmla="val 54571"/>
                <a:gd name="adj2" fmla="val -1936"/>
                <a:gd name="adj3" fmla="val -57649"/>
                <a:gd name="adj4" fmla="val -55205"/>
              </a:avLst>
            </a:prstGeom>
            <a:noFill/>
            <a:ln w="38100">
              <a:solidFill>
                <a:srgbClr val="FFFF00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b="1" dirty="0">
                  <a:solidFill>
                    <a:srgbClr val="FFFF00"/>
                  </a:solidFill>
                </a:rPr>
                <a:t>Rail  Site</a:t>
              </a:r>
            </a:p>
            <a:p>
              <a:pPr>
                <a:defRPr/>
              </a:pPr>
              <a:r>
                <a:rPr lang="en-US" sz="1400" b="1" dirty="0">
                  <a:solidFill>
                    <a:srgbClr val="FFFF00"/>
                  </a:solidFill>
                </a:rPr>
                <a:t>Janis,  WA</a:t>
              </a:r>
            </a:p>
          </p:txBody>
        </p:sp>
        <p:sp>
          <p:nvSpPr>
            <p:cNvPr id="26" name="Line Callout 1 (No Border) 25"/>
            <p:cNvSpPr/>
            <p:nvPr/>
          </p:nvSpPr>
          <p:spPr>
            <a:xfrm>
              <a:off x="7543800" y="3886200"/>
              <a:ext cx="1752600" cy="457200"/>
            </a:xfrm>
            <a:prstGeom prst="callout1">
              <a:avLst>
                <a:gd name="adj1" fmla="val 54571"/>
                <a:gd name="adj2" fmla="val -1936"/>
                <a:gd name="adj3" fmla="val 225934"/>
                <a:gd name="adj4" fmla="val -19554"/>
              </a:avLst>
            </a:prstGeom>
            <a:noFill/>
            <a:ln w="38100">
              <a:solidFill>
                <a:srgbClr val="FFFF00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b="1" dirty="0">
                  <a:solidFill>
                    <a:srgbClr val="FFFF00"/>
                  </a:solidFill>
                </a:rPr>
                <a:t>Quarry, </a:t>
              </a:r>
              <a:r>
                <a:rPr lang="en-US" sz="1400" b="1" dirty="0" smtClean="0">
                  <a:solidFill>
                    <a:srgbClr val="FFFF00"/>
                  </a:solidFill>
                </a:rPr>
                <a:t>Wauconda, </a:t>
              </a:r>
              <a:r>
                <a:rPr lang="en-US" sz="1400" b="1" dirty="0">
                  <a:solidFill>
                    <a:srgbClr val="FFFF00"/>
                  </a:solidFill>
                </a:rPr>
                <a:t>WA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0" y="990600"/>
            <a:ext cx="2209800" cy="1371600"/>
            <a:chOff x="0" y="990600"/>
            <a:chExt cx="2209800" cy="1371600"/>
          </a:xfrm>
        </p:grpSpPr>
        <p:sp>
          <p:nvSpPr>
            <p:cNvPr id="35" name="Line Callout 1 (No Border) 34"/>
            <p:cNvSpPr/>
            <p:nvPr/>
          </p:nvSpPr>
          <p:spPr>
            <a:xfrm>
              <a:off x="0" y="1905000"/>
              <a:ext cx="1600200" cy="457200"/>
            </a:xfrm>
            <a:prstGeom prst="callout1">
              <a:avLst>
                <a:gd name="adj1" fmla="val 51586"/>
                <a:gd name="adj2" fmla="val 102538"/>
                <a:gd name="adj3" fmla="val -171082"/>
                <a:gd name="adj4" fmla="val 129870"/>
              </a:avLst>
            </a:prstGeom>
            <a:noFill/>
            <a:ln w="38100">
              <a:solidFill>
                <a:schemeClr val="bg1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en-US" sz="1400" b="1" dirty="0">
                  <a:solidFill>
                    <a:schemeClr val="bg1"/>
                  </a:solidFill>
                </a:rPr>
                <a:t>Mine  Site </a:t>
              </a:r>
            </a:p>
            <a:p>
              <a:pPr algn="r">
                <a:defRPr/>
              </a:pPr>
              <a:r>
                <a:rPr lang="en-US" sz="1400" b="1" dirty="0">
                  <a:solidFill>
                    <a:schemeClr val="bg1"/>
                  </a:solidFill>
                </a:rPr>
                <a:t>Calder Bay, AK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2057400" y="990600"/>
              <a:ext cx="152400" cy="1524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495800" y="3962400"/>
            <a:ext cx="2667000" cy="609600"/>
            <a:chOff x="4495800" y="3962400"/>
            <a:chExt cx="2667000" cy="609600"/>
          </a:xfrm>
        </p:grpSpPr>
        <p:sp>
          <p:nvSpPr>
            <p:cNvPr id="38" name="&quot;No&quot; Symbol 37"/>
            <p:cNvSpPr/>
            <p:nvPr/>
          </p:nvSpPr>
          <p:spPr>
            <a:xfrm>
              <a:off x="4495800" y="4038600"/>
              <a:ext cx="533400" cy="533400"/>
            </a:xfrm>
            <a:prstGeom prst="noSmoking">
              <a:avLst>
                <a:gd name="adj" fmla="val 572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Line Callout 1 (No Border) 38"/>
            <p:cNvSpPr/>
            <p:nvPr/>
          </p:nvSpPr>
          <p:spPr>
            <a:xfrm>
              <a:off x="5562600" y="3962400"/>
              <a:ext cx="1600200" cy="533400"/>
            </a:xfrm>
            <a:prstGeom prst="callout1">
              <a:avLst>
                <a:gd name="adj1" fmla="val 45616"/>
                <a:gd name="adj2" fmla="val -1936"/>
                <a:gd name="adj3" fmla="val 50369"/>
                <a:gd name="adj4" fmla="val -33830"/>
              </a:avLst>
            </a:prstGeom>
            <a:noFill/>
            <a:ln w="38100">
              <a:solidFill>
                <a:schemeClr val="bg1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b="1" dirty="0" smtClean="0">
                  <a:solidFill>
                    <a:schemeClr val="bg1"/>
                  </a:solidFill>
                </a:rPr>
                <a:t>La Farge </a:t>
              </a:r>
            </a:p>
            <a:p>
              <a:pPr>
                <a:defRPr/>
              </a:pPr>
              <a:r>
                <a:rPr lang="en-US" sz="1400" b="1" dirty="0" smtClean="0">
                  <a:solidFill>
                    <a:schemeClr val="bg1"/>
                  </a:solidFill>
                </a:rPr>
                <a:t>Texada  Island BC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lum bright="50000" contrast="-80000"/>
          </a:blip>
          <a:srcRect r="997" b="10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38200" y="152400"/>
            <a:ext cx="7772400" cy="8382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7030A0"/>
                </a:solidFill>
              </a:rPr>
              <a:t>Wauconda Crushing Operation </a:t>
            </a:r>
            <a:endParaRPr lang="en-US" sz="2800" b="1" dirty="0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gray">
          <a:xfrm>
            <a:off x="1524000" y="1524000"/>
            <a:ext cx="7086600" cy="47244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08000" tIns="108000" rIns="72000" bIns="72000"/>
          <a:lstStyle/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3000" dirty="0" smtClean="0"/>
              <a:t> </a:t>
            </a:r>
            <a:r>
              <a:rPr lang="en-US" sz="3000" b="1" dirty="0" smtClean="0"/>
              <a:t>Active Since 1986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b="1" dirty="0" smtClean="0"/>
              <a:t> 900 Acres of Land Holdings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b="1" dirty="0"/>
              <a:t> </a:t>
            </a:r>
            <a:r>
              <a:rPr lang="en-US" sz="2800" b="1" dirty="0" smtClean="0"/>
              <a:t> Seasonal Operation (Apr-Oct)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b="1" dirty="0" smtClean="0"/>
              <a:t>  Current Minable Reserves1-2 Million tons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b="1" dirty="0" smtClean="0"/>
              <a:t>  Contractor Operated -25 Employees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b="1" dirty="0" smtClean="0"/>
              <a:t>   Stable Variable Cost Since 2000 </a:t>
            </a:r>
            <a:r>
              <a:rPr lang="en-US" sz="2000" b="1" dirty="0" smtClean="0"/>
              <a:t>(15%)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b="1" dirty="0"/>
              <a:t> </a:t>
            </a:r>
            <a:r>
              <a:rPr lang="en-US" sz="2800" b="1" dirty="0" smtClean="0"/>
              <a:t>  Estimate Remaining Life +/- 5 years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b="1" dirty="0" smtClean="0"/>
              <a:t>   Investments of $4.5 Million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8" y="-7938"/>
            <a:ext cx="9236076" cy="693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228600"/>
            <a:ext cx="7772400" cy="1067762"/>
          </a:xfrm>
          <a:prstGeom prst="rect">
            <a:avLst/>
          </a:prstGeom>
        </p:spPr>
        <p:txBody>
          <a:bodyPr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Quarry, 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Wauconda 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WA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0788.JPG"/>
          <p:cNvPicPr>
            <a:picLocks noChangeAspect="1"/>
          </p:cNvPicPr>
          <p:nvPr/>
        </p:nvPicPr>
        <p:blipFill>
          <a:blip r:embed="rId3" cstate="print">
            <a:lum bright="50000" contrast="-8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10" descr="06270035"/>
          <p:cNvPicPr>
            <a:picLocks noChangeAspect="1" noChangeArrowheads="1"/>
          </p:cNvPicPr>
          <p:nvPr/>
        </p:nvPicPr>
        <p:blipFill>
          <a:blip r:embed="rId4" cstate="print">
            <a:lum bright="48000" contrast="-80000"/>
          </a:blip>
          <a:srcRect/>
          <a:stretch>
            <a:fillRect/>
          </a:stretch>
        </p:blipFill>
        <p:spPr bwMode="auto">
          <a:xfrm rot="154384">
            <a:off x="207141" y="4269989"/>
            <a:ext cx="3352800" cy="25140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38200" y="152400"/>
            <a:ext cx="7772400" cy="8382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7030A0"/>
                </a:solidFill>
              </a:rPr>
              <a:t>Janis Rail Facility</a:t>
            </a:r>
            <a:endParaRPr lang="en-US" sz="2800" b="1" dirty="0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gray">
          <a:xfrm>
            <a:off x="838200" y="1143000"/>
            <a:ext cx="8458200" cy="52578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08000" tIns="108000" rIns="72000" bIns="72000"/>
          <a:lstStyle/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3000" dirty="0" smtClean="0"/>
              <a:t>  </a:t>
            </a:r>
            <a:r>
              <a:rPr lang="en-US" sz="3000" b="1" dirty="0" smtClean="0"/>
              <a:t>33 </a:t>
            </a:r>
            <a:r>
              <a:rPr lang="en-US" sz="3000" b="1" dirty="0"/>
              <a:t>M</a:t>
            </a:r>
            <a:r>
              <a:rPr lang="en-US" sz="3000" b="1" dirty="0" smtClean="0"/>
              <a:t>iles From Wauconda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3000" b="1" dirty="0" smtClean="0"/>
              <a:t>  Raw Material is Trucked In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3000" b="1" dirty="0"/>
              <a:t> </a:t>
            </a:r>
            <a:r>
              <a:rPr lang="en-US" sz="3000" b="1" dirty="0" smtClean="0"/>
              <a:t> </a:t>
            </a:r>
            <a:r>
              <a:rPr lang="en-US" sz="2800" b="1" dirty="0" smtClean="0"/>
              <a:t>70 Acres of Land Holdings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b="1" dirty="0"/>
              <a:t> </a:t>
            </a:r>
            <a:r>
              <a:rPr lang="en-US" sz="2800" b="1" dirty="0" smtClean="0"/>
              <a:t> Year Round Operation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b="1" dirty="0"/>
              <a:t> </a:t>
            </a:r>
            <a:r>
              <a:rPr lang="en-US" sz="2800" b="1" dirty="0" smtClean="0"/>
              <a:t> Screening and Rail Loading Facility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b="1" dirty="0" smtClean="0"/>
              <a:t>  90 Privately Leased Covered Rail Cars</a:t>
            </a:r>
            <a:r>
              <a:rPr lang="en-US" sz="3000" b="1" dirty="0" smtClean="0">
                <a:sym typeface="Wingdings" pitchFamily="2" charset="2"/>
              </a:rPr>
              <a:t> </a:t>
            </a:r>
            <a:endParaRPr lang="en-US" sz="3000" b="1" dirty="0" smtClean="0"/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b="1" dirty="0" smtClean="0"/>
              <a:t>  All Loading Equipment is  Designed for these Cars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b="1" dirty="0" smtClean="0"/>
              <a:t>  Stable </a:t>
            </a:r>
            <a:r>
              <a:rPr lang="en-US" sz="2800" b="1" dirty="0"/>
              <a:t>Variable Cost Since </a:t>
            </a:r>
            <a:r>
              <a:rPr lang="en-US" sz="2800" b="1" dirty="0" smtClean="0"/>
              <a:t>2000 </a:t>
            </a:r>
            <a:r>
              <a:rPr lang="en-US" sz="2000" b="1" dirty="0" smtClean="0"/>
              <a:t>(15%)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8600" y="2286000"/>
            <a:ext cx="8610600" cy="1371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CaCO</a:t>
            </a:r>
            <a:r>
              <a:rPr lang="en-US" sz="6000" b="1" baseline="-25000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3</a:t>
            </a:r>
            <a:r>
              <a:rPr lang="en-US" sz="60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 Quick Lesson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31" descr="062700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" y="152400"/>
            <a:ext cx="8305800" cy="1067762"/>
          </a:xfrm>
          <a:prstGeom prst="rect">
            <a:avLst/>
          </a:prstGeom>
        </p:spPr>
        <p:txBody>
          <a:bodyPr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100" b="1" dirty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Rail Site -Reload,  Janis WA</a:t>
            </a:r>
          </a:p>
        </p:txBody>
      </p:sp>
      <p:pic>
        <p:nvPicPr>
          <p:cNvPr id="4" name="Picture 10" descr="06270035"/>
          <p:cNvPicPr>
            <a:picLocks noChangeAspect="1" noChangeArrowheads="1"/>
          </p:cNvPicPr>
          <p:nvPr/>
        </p:nvPicPr>
        <p:blipFill>
          <a:blip r:embed="rId4" cstate="print">
            <a:lum contrast="24000"/>
          </a:blip>
          <a:srcRect/>
          <a:stretch>
            <a:fillRect/>
          </a:stretch>
        </p:blipFill>
        <p:spPr bwMode="auto">
          <a:xfrm rot="154384">
            <a:off x="228600" y="4191000"/>
            <a:ext cx="3352800" cy="25140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RC Aerial.jpg"/>
          <p:cNvPicPr>
            <a:picLocks noChangeAspect="1"/>
          </p:cNvPicPr>
          <p:nvPr/>
        </p:nvPicPr>
        <p:blipFill>
          <a:blip r:embed="rId3" cstate="print">
            <a:lum bright="50000" contrast="-81000"/>
          </a:blip>
          <a:srcRect l="3703" r="743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38200" y="152400"/>
            <a:ext cx="7772400" cy="8382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7030A0"/>
                </a:solidFill>
              </a:rPr>
              <a:t>Woodland Operation</a:t>
            </a:r>
            <a:endParaRPr lang="en-US" sz="2800" b="1" dirty="0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gray">
          <a:xfrm>
            <a:off x="1371600" y="1143000"/>
            <a:ext cx="7315200" cy="51816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08000" tIns="108000" rIns="72000" bIns="72000"/>
          <a:lstStyle/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3000" dirty="0" smtClean="0"/>
              <a:t> </a:t>
            </a:r>
            <a:r>
              <a:rPr lang="en-US" sz="3000" b="1" dirty="0" smtClean="0"/>
              <a:t>Operational Since 1985</a:t>
            </a:r>
            <a:endParaRPr lang="en-US" sz="3000" dirty="0" smtClean="0"/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3000" b="1" dirty="0" smtClean="0"/>
              <a:t> 365 Days/24 Hours Facility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3000" b="1" dirty="0" smtClean="0"/>
              <a:t>  65-70 Employees (incl. AK)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b="1" dirty="0" smtClean="0"/>
              <a:t>  Investments  &gt; $80 Million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b="1" dirty="0"/>
              <a:t> </a:t>
            </a:r>
            <a:r>
              <a:rPr lang="en-US" sz="2800" b="1" dirty="0" smtClean="0"/>
              <a:t> Annual Sales Revenue $31 Million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b="1" dirty="0" smtClean="0"/>
              <a:t>  Rail Service/Cost – Increasing Concern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b="1" dirty="0" smtClean="0"/>
              <a:t>  Limited Raw Material Supply</a:t>
            </a:r>
          </a:p>
          <a:p>
            <a:pPr marL="838200" lvl="2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400" b="1" dirty="0" smtClean="0"/>
              <a:t>NE Washington  Raw Material 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b="1" dirty="0" smtClean="0"/>
              <a:t>  Need for Raw Material Alternatives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RC Aerial.jpg"/>
          <p:cNvPicPr>
            <a:picLocks noChangeAspect="1"/>
          </p:cNvPicPr>
          <p:nvPr/>
        </p:nvPicPr>
        <p:blipFill>
          <a:blip r:embed="rId2" cstate="print"/>
          <a:srcRect l="3703" r="743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52400"/>
            <a:ext cx="7772400" cy="1067762"/>
          </a:xfrm>
          <a:prstGeom prst="rect">
            <a:avLst/>
          </a:prstGeom>
        </p:spPr>
        <p:txBody>
          <a:bodyPr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100" b="1" dirty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Woodland Operation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9853"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38200" y="152400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Operational Limitations w/ Rail</a:t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(Raw Material Sourcing</a:t>
            </a:r>
            <a:r>
              <a:rPr lang="en-US" sz="22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)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676400" y="1524000"/>
          <a:ext cx="6324598" cy="4588593"/>
        </p:xfrm>
        <a:graphic>
          <a:graphicData uri="http://schemas.openxmlformats.org/drawingml/2006/table">
            <a:tbl>
              <a:tblPr/>
              <a:tblGrid>
                <a:gridCol w="903514"/>
                <a:gridCol w="1355271"/>
                <a:gridCol w="1355271"/>
                <a:gridCol w="1355271"/>
                <a:gridCol w="1355271"/>
              </a:tblGrid>
              <a:tr h="51544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Sales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BNSF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1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% of Sales </a:t>
                      </a:r>
                      <a:endParaRPr lang="en-US" sz="18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1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Lafarge</a:t>
                      </a:r>
                      <a:endParaRPr lang="en-US" sz="18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34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2002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148,071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150,492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4534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2003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139,300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139,066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534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2004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161,665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156,353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534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2005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174,295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171,418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534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182,439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178,967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534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2007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183,317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176,644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534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193,378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205,939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13,000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534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2009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173,267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165,670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534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183,179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153,605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49,800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534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205,075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124,595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62,500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534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205,700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151,104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25,000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722"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9" name="Oval 8"/>
          <p:cNvSpPr/>
          <p:nvPr/>
        </p:nvSpPr>
        <p:spPr>
          <a:xfrm rot="3270144">
            <a:off x="5981460" y="3841562"/>
            <a:ext cx="2116129" cy="2867663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industryleadersmagazine.com/wp-content/uploads/2011/03/BNSF-Railway-BNSF-6615_Hesperia-CA_David-Anderson_2009-03-25_10112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lum bright="50000" contrast="-80000"/>
          </a:blip>
          <a:srcRect l="9313" r="4720" b="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6" name="Chart 5"/>
          <p:cNvGraphicFramePr/>
          <p:nvPr/>
        </p:nvGraphicFramePr>
        <p:xfrm>
          <a:off x="533400" y="914400"/>
          <a:ext cx="8458199" cy="5791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Oval 6"/>
          <p:cNvSpPr/>
          <p:nvPr/>
        </p:nvSpPr>
        <p:spPr>
          <a:xfrm>
            <a:off x="5029200" y="4876800"/>
            <a:ext cx="1981200" cy="17526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38200" y="152400"/>
            <a:ext cx="7772400" cy="838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smtClean="0">
                <a:solidFill>
                  <a:srgbClr val="7030A0"/>
                </a:solidFill>
              </a:rPr>
              <a:t>Operational Limitations w/ Rail</a:t>
            </a:r>
            <a:br>
              <a:rPr lang="en-US" b="1" dirty="0" smtClean="0">
                <a:solidFill>
                  <a:srgbClr val="7030A0"/>
                </a:solidFill>
              </a:rPr>
            </a:br>
            <a:r>
              <a:rPr lang="en-US" sz="2200" b="1" dirty="0" smtClean="0">
                <a:solidFill>
                  <a:srgbClr val="7030A0"/>
                </a:solidFill>
              </a:rPr>
              <a:t> (Raw Material Sourcing)</a:t>
            </a:r>
            <a:endParaRPr lang="en-US" sz="2200" b="1" dirty="0"/>
          </a:p>
        </p:txBody>
      </p:sp>
      <p:sp>
        <p:nvSpPr>
          <p:cNvPr id="8" name="Oval 7"/>
          <p:cNvSpPr/>
          <p:nvPr/>
        </p:nvSpPr>
        <p:spPr>
          <a:xfrm>
            <a:off x="5410200" y="1752600"/>
            <a:ext cx="2057400" cy="21336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9853"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11"/>
          <p:cNvSpPr>
            <a:spLocks noChangeArrowheads="1"/>
          </p:cNvSpPr>
          <p:nvPr/>
        </p:nvSpPr>
        <p:spPr bwMode="gray">
          <a:xfrm>
            <a:off x="1066800" y="1600200"/>
            <a:ext cx="8077200" cy="38100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08000" tIns="108000" rIns="72000" bIns="72000"/>
          <a:lstStyle/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3000" b="1" dirty="0" smtClean="0"/>
              <a:t>Rail America – Small independent Rail Carrier</a:t>
            </a:r>
          </a:p>
          <a:p>
            <a:pPr marL="838200" lvl="2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600" dirty="0" smtClean="0"/>
              <a:t> Link between Janis Site and BNSF Wenatchee</a:t>
            </a:r>
          </a:p>
          <a:p>
            <a:pPr marL="838200" lvl="2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600" dirty="0" smtClean="0"/>
              <a:t> Substantial Loss of Customer Base 2008</a:t>
            </a:r>
          </a:p>
          <a:p>
            <a:pPr marL="838200" lvl="2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600" dirty="0" smtClean="0"/>
              <a:t> CRC Is now RA’s Largest Customer</a:t>
            </a:r>
          </a:p>
          <a:p>
            <a:pPr marL="838200" lvl="2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600" dirty="0" smtClean="0"/>
              <a:t> 2008  Service from RA Starts to Erode</a:t>
            </a:r>
          </a:p>
          <a:p>
            <a:pPr marL="838200" lvl="2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600" dirty="0" smtClean="0"/>
              <a:t> Long – Term Viability is of Concern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200" y="152400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Operational Limitations w/ Rail</a:t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(Rail America a Short Line)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9853"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838200" y="152400"/>
            <a:ext cx="7772400" cy="8382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7030A0"/>
                </a:solidFill>
              </a:rPr>
              <a:t>Operational Limitations w/ Rail</a:t>
            </a:r>
            <a:br>
              <a:rPr lang="en-US" dirty="0" smtClean="0">
                <a:solidFill>
                  <a:srgbClr val="7030A0"/>
                </a:solidFill>
              </a:rPr>
            </a:br>
            <a:r>
              <a:rPr lang="en-US" sz="2200" dirty="0" smtClean="0">
                <a:solidFill>
                  <a:srgbClr val="7030A0"/>
                </a:solidFill>
              </a:rPr>
              <a:t>(Rail America Considerations)</a:t>
            </a:r>
            <a:endParaRPr lang="en-US" sz="2200" dirty="0"/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381000" y="228600"/>
          <a:ext cx="9144000" cy="647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229600" y="5334000"/>
            <a:ext cx="38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?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industryleadersmagazine.com/wp-content/uploads/2011/03/BNSF-Railway-BNSF-6615_Hesperia-CA_David-Anderson_2009-03-25_10112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lum bright="50000" contrast="-80000"/>
          </a:blip>
          <a:srcRect l="9313" r="4720" b="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Rectangle 11"/>
          <p:cNvSpPr>
            <a:spLocks noChangeArrowheads="1"/>
          </p:cNvSpPr>
          <p:nvPr/>
        </p:nvSpPr>
        <p:spPr bwMode="gray">
          <a:xfrm>
            <a:off x="1219200" y="1219200"/>
            <a:ext cx="7620000" cy="52578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08000" tIns="108000" rIns="72000" bIns="72000"/>
          <a:lstStyle/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3000" dirty="0" smtClean="0"/>
              <a:t> </a:t>
            </a:r>
            <a:r>
              <a:rPr lang="en-US" sz="3000" b="1" dirty="0" smtClean="0"/>
              <a:t>BNSF Routing Changes</a:t>
            </a:r>
          </a:p>
          <a:p>
            <a:pPr marL="1295400" lvl="3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600" dirty="0" smtClean="0"/>
              <a:t>Janis – Cascade Tunnel – Woodland</a:t>
            </a:r>
          </a:p>
          <a:p>
            <a:pPr marL="1295400" lvl="3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600" dirty="0" smtClean="0"/>
              <a:t>Janis  - Spokane – Woodland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3000" dirty="0" smtClean="0"/>
              <a:t>  </a:t>
            </a:r>
            <a:r>
              <a:rPr lang="en-US" sz="3000" b="1" dirty="0" smtClean="0"/>
              <a:t>Issues at </a:t>
            </a:r>
            <a:r>
              <a:rPr lang="en-US" sz="3000" b="1" dirty="0"/>
              <a:t>V</a:t>
            </a:r>
            <a:r>
              <a:rPr lang="en-US" sz="3000" b="1" dirty="0" smtClean="0"/>
              <a:t>arious </a:t>
            </a:r>
            <a:r>
              <a:rPr lang="en-US" sz="3000" b="1" dirty="0"/>
              <a:t>S</a:t>
            </a:r>
            <a:r>
              <a:rPr lang="en-US" sz="3000" b="1" dirty="0" smtClean="0"/>
              <a:t>witching Yards 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3000" dirty="0"/>
              <a:t> </a:t>
            </a:r>
            <a:r>
              <a:rPr lang="en-US" sz="3000" dirty="0" smtClean="0"/>
              <a:t> </a:t>
            </a:r>
            <a:r>
              <a:rPr lang="en-US" sz="3000" b="1" dirty="0" smtClean="0"/>
              <a:t>Added an additional 4-6 days/round trip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3000" b="1" dirty="0"/>
              <a:t>  </a:t>
            </a:r>
            <a:r>
              <a:rPr lang="en-US" sz="3000" b="1" dirty="0" smtClean="0"/>
              <a:t>Average Reduced Fleet Capacity &gt; 25% </a:t>
            </a:r>
            <a:endParaRPr lang="en-US" sz="2000" b="1" dirty="0" smtClean="0"/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b="1" dirty="0" smtClean="0"/>
              <a:t>  Max </a:t>
            </a:r>
            <a:r>
              <a:rPr lang="en-US" sz="3000" b="1" dirty="0" smtClean="0"/>
              <a:t>Reduced </a:t>
            </a:r>
            <a:r>
              <a:rPr lang="en-US" sz="3000" b="1" dirty="0"/>
              <a:t>Fleet Capacity </a:t>
            </a:r>
            <a:r>
              <a:rPr lang="en-US" sz="3000" b="1" dirty="0" smtClean="0"/>
              <a:t>~ 40%</a:t>
            </a:r>
          </a:p>
          <a:p>
            <a:pPr marL="1295400" lvl="3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600" dirty="0" smtClean="0"/>
              <a:t>(2011) 200K tons </a:t>
            </a:r>
            <a:r>
              <a:rPr lang="en-US" sz="2600" dirty="0" smtClean="0">
                <a:sym typeface="Wingdings" pitchFamily="2" charset="2"/>
              </a:rPr>
              <a:t> 155K tons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200" y="152400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Operational Limitations w/ Rail</a:t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(BNSF Considerations)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>
            <a:lum bright="30000" contrast="-14000"/>
          </a:blip>
          <a:srcRect l="833" t="12605" r="59040" b="4368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5105400" cy="762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atin typeface="+mj-lt"/>
                <a:ea typeface="+mj-ea"/>
                <a:cs typeface="+mj-cs"/>
              </a:rPr>
              <a:t>BNSF Routing Changes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702365" y="461176"/>
            <a:ext cx="5690484" cy="4468633"/>
          </a:xfrm>
          <a:custGeom>
            <a:avLst/>
            <a:gdLst>
              <a:gd name="connsiteX0" fmla="*/ 5690484 w 5690484"/>
              <a:gd name="connsiteY0" fmla="*/ 0 h 4468633"/>
              <a:gd name="connsiteX1" fmla="*/ 4927158 w 5690484"/>
              <a:gd name="connsiteY1" fmla="*/ 1001864 h 4468633"/>
              <a:gd name="connsiteX2" fmla="*/ 4601155 w 5690484"/>
              <a:gd name="connsiteY2" fmla="*/ 1415332 h 4468633"/>
              <a:gd name="connsiteX3" fmla="*/ 4243346 w 5690484"/>
              <a:gd name="connsiteY3" fmla="*/ 1494845 h 4468633"/>
              <a:gd name="connsiteX4" fmla="*/ 4068418 w 5690484"/>
              <a:gd name="connsiteY4" fmla="*/ 1836751 h 4468633"/>
              <a:gd name="connsiteX5" fmla="*/ 3949148 w 5690484"/>
              <a:gd name="connsiteY5" fmla="*/ 1431234 h 4468633"/>
              <a:gd name="connsiteX6" fmla="*/ 3511826 w 5690484"/>
              <a:gd name="connsiteY6" fmla="*/ 1160890 h 4468633"/>
              <a:gd name="connsiteX7" fmla="*/ 3058602 w 5690484"/>
              <a:gd name="connsiteY7" fmla="*/ 1208598 h 4468633"/>
              <a:gd name="connsiteX8" fmla="*/ 2772355 w 5690484"/>
              <a:gd name="connsiteY8" fmla="*/ 842838 h 4468633"/>
              <a:gd name="connsiteX9" fmla="*/ 2319131 w 5690484"/>
              <a:gd name="connsiteY9" fmla="*/ 588396 h 4468633"/>
              <a:gd name="connsiteX10" fmla="*/ 1977225 w 5690484"/>
              <a:gd name="connsiteY10" fmla="*/ 294198 h 4468633"/>
              <a:gd name="connsiteX11" fmla="*/ 1619416 w 5690484"/>
              <a:gd name="connsiteY11" fmla="*/ 413467 h 4468633"/>
              <a:gd name="connsiteX12" fmla="*/ 1380877 w 5690484"/>
              <a:gd name="connsiteY12" fmla="*/ 1097280 h 4468633"/>
              <a:gd name="connsiteX13" fmla="*/ 1428585 w 5690484"/>
              <a:gd name="connsiteY13" fmla="*/ 1741335 h 4468633"/>
              <a:gd name="connsiteX14" fmla="*/ 1213899 w 5690484"/>
              <a:gd name="connsiteY14" fmla="*/ 1534601 h 4468633"/>
              <a:gd name="connsiteX15" fmla="*/ 482379 w 5690484"/>
              <a:gd name="connsiteY15" fmla="*/ 2146852 h 4468633"/>
              <a:gd name="connsiteX16" fmla="*/ 92765 w 5690484"/>
              <a:gd name="connsiteY16" fmla="*/ 2878372 h 4468633"/>
              <a:gd name="connsiteX17" fmla="*/ 5301 w 5690484"/>
              <a:gd name="connsiteY17" fmla="*/ 3673502 h 4468633"/>
              <a:gd name="connsiteX18" fmla="*/ 60960 w 5690484"/>
              <a:gd name="connsiteY18" fmla="*/ 4468633 h 4468633"/>
              <a:gd name="connsiteX19" fmla="*/ 60960 w 5690484"/>
              <a:gd name="connsiteY19" fmla="*/ 4468633 h 4468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690484" h="4468633">
                <a:moveTo>
                  <a:pt x="5690484" y="0"/>
                </a:moveTo>
                <a:lnTo>
                  <a:pt x="4927158" y="1001864"/>
                </a:lnTo>
                <a:cubicBezTo>
                  <a:pt x="4745603" y="1237753"/>
                  <a:pt x="4715124" y="1333169"/>
                  <a:pt x="4601155" y="1415332"/>
                </a:cubicBezTo>
                <a:cubicBezTo>
                  <a:pt x="4487186" y="1497496"/>
                  <a:pt x="4332136" y="1424608"/>
                  <a:pt x="4243346" y="1494845"/>
                </a:cubicBezTo>
                <a:cubicBezTo>
                  <a:pt x="4154556" y="1565082"/>
                  <a:pt x="4117451" y="1847353"/>
                  <a:pt x="4068418" y="1836751"/>
                </a:cubicBezTo>
                <a:cubicBezTo>
                  <a:pt x="4019385" y="1826149"/>
                  <a:pt x="4041913" y="1543877"/>
                  <a:pt x="3949148" y="1431234"/>
                </a:cubicBezTo>
                <a:cubicBezTo>
                  <a:pt x="3856383" y="1318591"/>
                  <a:pt x="3660250" y="1197996"/>
                  <a:pt x="3511826" y="1160890"/>
                </a:cubicBezTo>
                <a:cubicBezTo>
                  <a:pt x="3363402" y="1123784"/>
                  <a:pt x="3181847" y="1261607"/>
                  <a:pt x="3058602" y="1208598"/>
                </a:cubicBezTo>
                <a:cubicBezTo>
                  <a:pt x="2935357" y="1155589"/>
                  <a:pt x="2895600" y="946205"/>
                  <a:pt x="2772355" y="842838"/>
                </a:cubicBezTo>
                <a:cubicBezTo>
                  <a:pt x="2649110" y="739471"/>
                  <a:pt x="2451653" y="679836"/>
                  <a:pt x="2319131" y="588396"/>
                </a:cubicBezTo>
                <a:cubicBezTo>
                  <a:pt x="2186609" y="496956"/>
                  <a:pt x="2093844" y="323353"/>
                  <a:pt x="1977225" y="294198"/>
                </a:cubicBezTo>
                <a:cubicBezTo>
                  <a:pt x="1860606" y="265043"/>
                  <a:pt x="1718807" y="279620"/>
                  <a:pt x="1619416" y="413467"/>
                </a:cubicBezTo>
                <a:cubicBezTo>
                  <a:pt x="1520025" y="547314"/>
                  <a:pt x="1412682" y="875969"/>
                  <a:pt x="1380877" y="1097280"/>
                </a:cubicBezTo>
                <a:cubicBezTo>
                  <a:pt x="1349072" y="1318591"/>
                  <a:pt x="1456415" y="1668448"/>
                  <a:pt x="1428585" y="1741335"/>
                </a:cubicBezTo>
                <a:cubicBezTo>
                  <a:pt x="1400755" y="1814222"/>
                  <a:pt x="1371600" y="1467015"/>
                  <a:pt x="1213899" y="1534601"/>
                </a:cubicBezTo>
                <a:cubicBezTo>
                  <a:pt x="1056198" y="1602187"/>
                  <a:pt x="669235" y="1922890"/>
                  <a:pt x="482379" y="2146852"/>
                </a:cubicBezTo>
                <a:cubicBezTo>
                  <a:pt x="295523" y="2370814"/>
                  <a:pt x="172278" y="2623930"/>
                  <a:pt x="92765" y="2878372"/>
                </a:cubicBezTo>
                <a:cubicBezTo>
                  <a:pt x="13252" y="3132814"/>
                  <a:pt x="10602" y="3408459"/>
                  <a:pt x="5301" y="3673502"/>
                </a:cubicBezTo>
                <a:cubicBezTo>
                  <a:pt x="0" y="3938545"/>
                  <a:pt x="60960" y="4468633"/>
                  <a:pt x="60960" y="4468633"/>
                </a:cubicBezTo>
                <a:lnTo>
                  <a:pt x="60960" y="4468633"/>
                </a:lnTo>
              </a:path>
            </a:pathLst>
          </a:custGeom>
          <a:ln w="444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511534" y="652007"/>
            <a:ext cx="8399227" cy="5980706"/>
          </a:xfrm>
          <a:custGeom>
            <a:avLst/>
            <a:gdLst>
              <a:gd name="connsiteX0" fmla="*/ 6119854 w 8399227"/>
              <a:gd name="connsiteY0" fmla="*/ 0 h 5980706"/>
              <a:gd name="connsiteX1" fmla="*/ 4601155 w 8399227"/>
              <a:gd name="connsiteY1" fmla="*/ 1979875 h 5980706"/>
              <a:gd name="connsiteX2" fmla="*/ 5117989 w 8399227"/>
              <a:gd name="connsiteY2" fmla="*/ 2433099 h 5980706"/>
              <a:gd name="connsiteX3" fmla="*/ 5666629 w 8399227"/>
              <a:gd name="connsiteY3" fmla="*/ 2258170 h 5980706"/>
              <a:gd name="connsiteX4" fmla="*/ 6342490 w 8399227"/>
              <a:gd name="connsiteY4" fmla="*/ 2655736 h 5980706"/>
              <a:gd name="connsiteX5" fmla="*/ 6684396 w 8399227"/>
              <a:gd name="connsiteY5" fmla="*/ 2743200 h 5980706"/>
              <a:gd name="connsiteX6" fmla="*/ 6922936 w 8399227"/>
              <a:gd name="connsiteY6" fmla="*/ 2472856 h 5980706"/>
              <a:gd name="connsiteX7" fmla="*/ 7407965 w 8399227"/>
              <a:gd name="connsiteY7" fmla="*/ 2568271 h 5980706"/>
              <a:gd name="connsiteX8" fmla="*/ 8139485 w 8399227"/>
              <a:gd name="connsiteY8" fmla="*/ 2266122 h 5980706"/>
              <a:gd name="connsiteX9" fmla="*/ 8298511 w 8399227"/>
              <a:gd name="connsiteY9" fmla="*/ 2910177 h 5980706"/>
              <a:gd name="connsiteX10" fmla="*/ 7535186 w 8399227"/>
              <a:gd name="connsiteY10" fmla="*/ 3260035 h 5980706"/>
              <a:gd name="connsiteX11" fmla="*/ 6835471 w 8399227"/>
              <a:gd name="connsiteY11" fmla="*/ 3466769 h 5980706"/>
              <a:gd name="connsiteX12" fmla="*/ 6501516 w 8399227"/>
              <a:gd name="connsiteY12" fmla="*/ 3848431 h 5980706"/>
              <a:gd name="connsiteX13" fmla="*/ 5809753 w 8399227"/>
              <a:gd name="connsiteY13" fmla="*/ 4484536 h 5980706"/>
              <a:gd name="connsiteX14" fmla="*/ 5595068 w 8399227"/>
              <a:gd name="connsiteY14" fmla="*/ 4969565 h 5980706"/>
              <a:gd name="connsiteX15" fmla="*/ 5714337 w 8399227"/>
              <a:gd name="connsiteY15" fmla="*/ 5446643 h 5980706"/>
              <a:gd name="connsiteX16" fmla="*/ 5086184 w 8399227"/>
              <a:gd name="connsiteY16" fmla="*/ 5931673 h 5980706"/>
              <a:gd name="connsiteX17" fmla="*/ 3639047 w 8399227"/>
              <a:gd name="connsiteY17" fmla="*/ 5740842 h 5980706"/>
              <a:gd name="connsiteX18" fmla="*/ 585746 w 8399227"/>
              <a:gd name="connsiteY18" fmla="*/ 4977516 h 5980706"/>
              <a:gd name="connsiteX19" fmla="*/ 124570 w 8399227"/>
              <a:gd name="connsiteY19" fmla="*/ 3673503 h 5980706"/>
              <a:gd name="connsiteX20" fmla="*/ 434671 w 8399227"/>
              <a:gd name="connsiteY20" fmla="*/ 3697356 h 5980706"/>
              <a:gd name="connsiteX21" fmla="*/ 450574 w 8399227"/>
              <a:gd name="connsiteY21" fmla="*/ 4047214 h 5980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399227" h="5980706">
                <a:moveTo>
                  <a:pt x="6119854" y="0"/>
                </a:moveTo>
                <a:cubicBezTo>
                  <a:pt x="5443993" y="787179"/>
                  <a:pt x="4768133" y="1574358"/>
                  <a:pt x="4601155" y="1979875"/>
                </a:cubicBezTo>
                <a:cubicBezTo>
                  <a:pt x="4434177" y="2385392"/>
                  <a:pt x="4940410" y="2386717"/>
                  <a:pt x="5117989" y="2433099"/>
                </a:cubicBezTo>
                <a:cubicBezTo>
                  <a:pt x="5295568" y="2479481"/>
                  <a:pt x="5462546" y="2221064"/>
                  <a:pt x="5666629" y="2258170"/>
                </a:cubicBezTo>
                <a:cubicBezTo>
                  <a:pt x="5870712" y="2295276"/>
                  <a:pt x="6172862" y="2574898"/>
                  <a:pt x="6342490" y="2655736"/>
                </a:cubicBezTo>
                <a:cubicBezTo>
                  <a:pt x="6512118" y="2736574"/>
                  <a:pt x="6587655" y="2773680"/>
                  <a:pt x="6684396" y="2743200"/>
                </a:cubicBezTo>
                <a:cubicBezTo>
                  <a:pt x="6781137" y="2712720"/>
                  <a:pt x="6802341" y="2502011"/>
                  <a:pt x="6922936" y="2472856"/>
                </a:cubicBezTo>
                <a:cubicBezTo>
                  <a:pt x="7043531" y="2443701"/>
                  <a:pt x="7205207" y="2602727"/>
                  <a:pt x="7407965" y="2568271"/>
                </a:cubicBezTo>
                <a:cubicBezTo>
                  <a:pt x="7610723" y="2533815"/>
                  <a:pt x="7991061" y="2209138"/>
                  <a:pt x="8139485" y="2266122"/>
                </a:cubicBezTo>
                <a:cubicBezTo>
                  <a:pt x="8287909" y="2323106"/>
                  <a:pt x="8399227" y="2744525"/>
                  <a:pt x="8298511" y="2910177"/>
                </a:cubicBezTo>
                <a:cubicBezTo>
                  <a:pt x="8197795" y="3075829"/>
                  <a:pt x="7779026" y="3167270"/>
                  <a:pt x="7535186" y="3260035"/>
                </a:cubicBezTo>
                <a:cubicBezTo>
                  <a:pt x="7291346" y="3352800"/>
                  <a:pt x="7007749" y="3368703"/>
                  <a:pt x="6835471" y="3466769"/>
                </a:cubicBezTo>
                <a:cubicBezTo>
                  <a:pt x="6663193" y="3564835"/>
                  <a:pt x="6672469" y="3678803"/>
                  <a:pt x="6501516" y="3848431"/>
                </a:cubicBezTo>
                <a:cubicBezTo>
                  <a:pt x="6330563" y="4018059"/>
                  <a:pt x="5960828" y="4297680"/>
                  <a:pt x="5809753" y="4484536"/>
                </a:cubicBezTo>
                <a:cubicBezTo>
                  <a:pt x="5658678" y="4671392"/>
                  <a:pt x="5610971" y="4809214"/>
                  <a:pt x="5595068" y="4969565"/>
                </a:cubicBezTo>
                <a:cubicBezTo>
                  <a:pt x="5579165" y="5129916"/>
                  <a:pt x="5799151" y="5286292"/>
                  <a:pt x="5714337" y="5446643"/>
                </a:cubicBezTo>
                <a:cubicBezTo>
                  <a:pt x="5629523" y="5606994"/>
                  <a:pt x="5432066" y="5882640"/>
                  <a:pt x="5086184" y="5931673"/>
                </a:cubicBezTo>
                <a:cubicBezTo>
                  <a:pt x="4740302" y="5980706"/>
                  <a:pt x="4389120" y="5899868"/>
                  <a:pt x="3639047" y="5740842"/>
                </a:cubicBezTo>
                <a:cubicBezTo>
                  <a:pt x="2888974" y="5581816"/>
                  <a:pt x="1171492" y="5322072"/>
                  <a:pt x="585746" y="4977516"/>
                </a:cubicBezTo>
                <a:cubicBezTo>
                  <a:pt x="0" y="4632960"/>
                  <a:pt x="149749" y="3886863"/>
                  <a:pt x="124570" y="3673503"/>
                </a:cubicBezTo>
                <a:cubicBezTo>
                  <a:pt x="99391" y="3460143"/>
                  <a:pt x="380337" y="3635071"/>
                  <a:pt x="434671" y="3697356"/>
                </a:cubicBezTo>
                <a:cubicBezTo>
                  <a:pt x="489005" y="3759641"/>
                  <a:pt x="450574" y="4047214"/>
                  <a:pt x="450574" y="4047214"/>
                </a:cubicBezTo>
              </a:path>
            </a:pathLst>
          </a:custGeom>
          <a:ln w="444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lum bright="50000" contrast="-80000"/>
          </a:blip>
          <a:srcRect r="997" b="10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38200" y="152400"/>
            <a:ext cx="7772400" cy="8382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7030A0"/>
                </a:solidFill>
              </a:rPr>
              <a:t>Variable Cost  Trends  2000-2012</a:t>
            </a:r>
            <a:br>
              <a:rPr lang="en-US" sz="4000" dirty="0" smtClean="0">
                <a:solidFill>
                  <a:srgbClr val="7030A0"/>
                </a:solidFill>
              </a:rPr>
            </a:br>
            <a:r>
              <a:rPr lang="en-US" sz="2900" dirty="0" smtClean="0">
                <a:solidFill>
                  <a:srgbClr val="7030A0"/>
                </a:solidFill>
              </a:rPr>
              <a:t>(Wauconda Stone)</a:t>
            </a:r>
            <a:endParaRPr lang="en-US" sz="2900" dirty="0"/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381000" y="381000"/>
          <a:ext cx="83058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924800" y="4572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78 %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848600" y="28956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15%</a:t>
            </a:r>
            <a:endParaRPr lang="en-US" b="1" dirty="0"/>
          </a:p>
        </p:txBody>
      </p:sp>
      <p:sp>
        <p:nvSpPr>
          <p:cNvPr id="7" name="Oval 6"/>
          <p:cNvSpPr/>
          <p:nvPr/>
        </p:nvSpPr>
        <p:spPr>
          <a:xfrm>
            <a:off x="6019800" y="3124200"/>
            <a:ext cx="1600200" cy="31242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04800" y="152400"/>
            <a:ext cx="8610600" cy="1371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 is Calcium Carbonate?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Where Does it Come From?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1620" name="Picture 4" descr="http://t3.gstatic.com/images?q=tbn:ANd9GcQ-UKHsc0ofkA4XaFVPDM7dQNkGmXgH---jg5CNw9TJpdU3KWyrX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828800"/>
            <a:ext cx="4679623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8850" name="Picture 2" descr="http://omya.com/internet/corporate/q2wcontent.nsf/4a76be410dd8ad72c1256a650057cd8c/b23085cbd1b233c5c125798300560f8a/Body/0.84?OpenElement&amp;FieldElemFormat=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770970"/>
            <a:ext cx="5581650" cy="3820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industryleadersmagazine.com/wp-content/uploads/2011/03/BNSF-Railway-BNSF-6615_Hesperia-CA_David-Anderson_2009-03-25_10112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lum bright="50000" contrast="-80000"/>
          </a:blip>
          <a:srcRect l="9313" r="4720" b="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38200" y="152400"/>
            <a:ext cx="7772400" cy="8382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7030A0"/>
                </a:solidFill>
              </a:rPr>
              <a:t>Impact of Eroding Rail Service - CRC</a:t>
            </a:r>
            <a:br>
              <a:rPr lang="en-US" b="1" dirty="0" smtClean="0">
                <a:solidFill>
                  <a:srgbClr val="7030A0"/>
                </a:solidFill>
              </a:rPr>
            </a:br>
            <a:r>
              <a:rPr lang="en-US" sz="2200" dirty="0" smtClean="0">
                <a:solidFill>
                  <a:srgbClr val="7030A0"/>
                </a:solidFill>
              </a:rPr>
              <a:t>(Operational Limitations w/ Rail)</a:t>
            </a:r>
            <a:endParaRPr lang="en-US" sz="2200" dirty="0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gray">
          <a:xfrm>
            <a:off x="838200" y="1447800"/>
            <a:ext cx="7848600" cy="51054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08000" tIns="108000" rIns="72000" bIns="72000"/>
          <a:lstStyle/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dirty="0" smtClean="0"/>
              <a:t>  </a:t>
            </a:r>
            <a:r>
              <a:rPr lang="en-US" sz="2800" b="1" dirty="0" smtClean="0"/>
              <a:t>Financial Impact of Eroding Service</a:t>
            </a:r>
          </a:p>
          <a:p>
            <a:pPr marL="1295400" lvl="3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400" dirty="0" smtClean="0"/>
              <a:t>$5.00 $/t Increase – Fixed Costs</a:t>
            </a:r>
          </a:p>
          <a:p>
            <a:pPr marL="1295400" lvl="3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400" dirty="0" smtClean="0"/>
              <a:t>Capital Spending and Working Capital</a:t>
            </a:r>
          </a:p>
          <a:p>
            <a:pPr marL="1752600" lvl="4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§"/>
              <a:defRPr/>
            </a:pPr>
            <a:r>
              <a:rPr lang="en-US" sz="2400" dirty="0" smtClean="0"/>
              <a:t> Additional investments of $7.0 million (AK)</a:t>
            </a:r>
          </a:p>
          <a:p>
            <a:pPr marL="1295400" lvl="3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400" dirty="0" smtClean="0"/>
              <a:t>Increased Logistical Challenges</a:t>
            </a:r>
          </a:p>
          <a:p>
            <a:pPr marL="1295400" lvl="3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endParaRPr lang="en-US" sz="2800" dirty="0" smtClean="0"/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dirty="0" smtClean="0"/>
              <a:t>   </a:t>
            </a:r>
            <a:r>
              <a:rPr lang="en-US" sz="2800" b="1" dirty="0" smtClean="0"/>
              <a:t>Operational Impact of Eroded Service</a:t>
            </a:r>
          </a:p>
          <a:p>
            <a:pPr marL="1295400" lvl="3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800" dirty="0" smtClean="0"/>
              <a:t> </a:t>
            </a:r>
            <a:r>
              <a:rPr lang="en-US" sz="2400" dirty="0" smtClean="0"/>
              <a:t>Potential Loss of Customers</a:t>
            </a:r>
          </a:p>
          <a:p>
            <a:pPr marL="1295400" lvl="3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400" dirty="0" smtClean="0"/>
              <a:t> Need for New Stone Sources</a:t>
            </a:r>
          </a:p>
          <a:p>
            <a:pPr marL="838200" lvl="2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 contrast="-40000"/>
          </a:blip>
          <a:srcRect l="9961" t="29820" r="43750" b="1156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val 14"/>
          <p:cNvSpPr/>
          <p:nvPr/>
        </p:nvSpPr>
        <p:spPr>
          <a:xfrm>
            <a:off x="7086600" y="4953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5562600" y="6324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Line Callout 1 (No Border) 16"/>
          <p:cNvSpPr/>
          <p:nvPr/>
        </p:nvSpPr>
        <p:spPr>
          <a:xfrm>
            <a:off x="6172200" y="5791200"/>
            <a:ext cx="1600200" cy="457200"/>
          </a:xfrm>
          <a:prstGeom prst="callout1">
            <a:avLst>
              <a:gd name="adj1" fmla="val 45616"/>
              <a:gd name="adj2" fmla="val -1936"/>
              <a:gd name="adj3" fmla="val 115485"/>
              <a:gd name="adj4" fmla="val -31837"/>
            </a:avLst>
          </a:prstGeom>
          <a:noFill/>
          <a:ln w="38100">
            <a:solidFill>
              <a:srgbClr val="FFFF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</a:rPr>
              <a:t>Plant </a:t>
            </a:r>
          </a:p>
          <a:p>
            <a:pPr>
              <a:defRPr/>
            </a:pPr>
            <a:r>
              <a:rPr lang="en-US" sz="1400" dirty="0">
                <a:solidFill>
                  <a:srgbClr val="FFFF00"/>
                </a:solidFill>
              </a:rPr>
              <a:t>Woodland, WA</a:t>
            </a:r>
          </a:p>
        </p:txBody>
      </p:sp>
      <p:sp>
        <p:nvSpPr>
          <p:cNvPr id="18" name="Line Callout 1 (No Border) 17"/>
          <p:cNvSpPr/>
          <p:nvPr/>
        </p:nvSpPr>
        <p:spPr>
          <a:xfrm>
            <a:off x="7848600" y="5410200"/>
            <a:ext cx="1143000" cy="457200"/>
          </a:xfrm>
          <a:prstGeom prst="callout1">
            <a:avLst>
              <a:gd name="adj1" fmla="val 54571"/>
              <a:gd name="adj2" fmla="val -1936"/>
              <a:gd name="adj3" fmla="val -57649"/>
              <a:gd name="adj4" fmla="val -55205"/>
            </a:avLst>
          </a:prstGeom>
          <a:noFill/>
          <a:ln w="38100">
            <a:solidFill>
              <a:srgbClr val="FFFF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</a:rPr>
              <a:t>Rail  Site</a:t>
            </a:r>
          </a:p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</a:rPr>
              <a:t>Janis,  WA</a:t>
            </a:r>
          </a:p>
        </p:txBody>
      </p:sp>
      <p:sp>
        <p:nvSpPr>
          <p:cNvPr id="19" name="Line Callout 1 (No Border) 18"/>
          <p:cNvSpPr/>
          <p:nvPr/>
        </p:nvSpPr>
        <p:spPr>
          <a:xfrm>
            <a:off x="7543800" y="3886200"/>
            <a:ext cx="1752600" cy="457200"/>
          </a:xfrm>
          <a:prstGeom prst="callout1">
            <a:avLst>
              <a:gd name="adj1" fmla="val 54571"/>
              <a:gd name="adj2" fmla="val -1936"/>
              <a:gd name="adj3" fmla="val 225934"/>
              <a:gd name="adj4" fmla="val -19554"/>
            </a:avLst>
          </a:prstGeom>
          <a:noFill/>
          <a:ln w="38100">
            <a:solidFill>
              <a:srgbClr val="FFFF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</a:rPr>
              <a:t>Quarry, </a:t>
            </a:r>
            <a:r>
              <a:rPr lang="en-US" sz="1400" b="1" dirty="0" smtClean="0">
                <a:solidFill>
                  <a:srgbClr val="FFFF00"/>
                </a:solidFill>
              </a:rPr>
              <a:t>Wauconda, </a:t>
            </a:r>
            <a:r>
              <a:rPr lang="en-US" sz="1400" b="1" dirty="0">
                <a:solidFill>
                  <a:srgbClr val="FFFF00"/>
                </a:solidFill>
              </a:rPr>
              <a:t>WA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76400" y="0"/>
            <a:ext cx="7315200" cy="1371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Raw Material Sourcing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6 Strategic Locations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" name="Group 19"/>
          <p:cNvGrpSpPr/>
          <p:nvPr/>
        </p:nvGrpSpPr>
        <p:grpSpPr>
          <a:xfrm>
            <a:off x="5562600" y="3886200"/>
            <a:ext cx="3733800" cy="2590800"/>
            <a:chOff x="5562600" y="3886200"/>
            <a:chExt cx="3733800" cy="2590800"/>
          </a:xfrm>
        </p:grpSpPr>
        <p:sp>
          <p:nvSpPr>
            <p:cNvPr id="21" name="Oval 20"/>
            <p:cNvSpPr/>
            <p:nvPr/>
          </p:nvSpPr>
          <p:spPr>
            <a:xfrm>
              <a:off x="7162800" y="4876800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7086600" y="4953000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5562600" y="6324600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4" name="Line Callout 1 (No Border) 23"/>
            <p:cNvSpPr/>
            <p:nvPr/>
          </p:nvSpPr>
          <p:spPr>
            <a:xfrm>
              <a:off x="6172200" y="5791200"/>
              <a:ext cx="1600200" cy="457200"/>
            </a:xfrm>
            <a:prstGeom prst="callout1">
              <a:avLst>
                <a:gd name="adj1" fmla="val 45616"/>
                <a:gd name="adj2" fmla="val -1936"/>
                <a:gd name="adj3" fmla="val 115485"/>
                <a:gd name="adj4" fmla="val -31837"/>
              </a:avLst>
            </a:prstGeom>
            <a:noFill/>
            <a:ln w="38100">
              <a:solidFill>
                <a:srgbClr val="FFFF00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dirty="0">
                  <a:solidFill>
                    <a:srgbClr val="FFFF00"/>
                  </a:solidFill>
                </a:rPr>
                <a:t>Plant </a:t>
              </a:r>
            </a:p>
            <a:p>
              <a:pPr>
                <a:defRPr/>
              </a:pPr>
              <a:r>
                <a:rPr lang="en-US" sz="1400" dirty="0">
                  <a:solidFill>
                    <a:srgbClr val="FFFF00"/>
                  </a:solidFill>
                </a:rPr>
                <a:t>Woodland, WA</a:t>
              </a:r>
            </a:p>
          </p:txBody>
        </p:sp>
        <p:sp>
          <p:nvSpPr>
            <p:cNvPr id="25" name="Line Callout 1 (No Border) 24"/>
            <p:cNvSpPr/>
            <p:nvPr/>
          </p:nvSpPr>
          <p:spPr>
            <a:xfrm>
              <a:off x="7848600" y="5410200"/>
              <a:ext cx="1143000" cy="457200"/>
            </a:xfrm>
            <a:prstGeom prst="callout1">
              <a:avLst>
                <a:gd name="adj1" fmla="val 54571"/>
                <a:gd name="adj2" fmla="val -1936"/>
                <a:gd name="adj3" fmla="val -57649"/>
                <a:gd name="adj4" fmla="val -55205"/>
              </a:avLst>
            </a:prstGeom>
            <a:noFill/>
            <a:ln w="38100">
              <a:solidFill>
                <a:srgbClr val="FFFF00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b="1" dirty="0">
                  <a:solidFill>
                    <a:srgbClr val="FFFF00"/>
                  </a:solidFill>
                </a:rPr>
                <a:t>Rail  Site</a:t>
              </a:r>
            </a:p>
            <a:p>
              <a:pPr>
                <a:defRPr/>
              </a:pPr>
              <a:r>
                <a:rPr lang="en-US" sz="1400" b="1" dirty="0">
                  <a:solidFill>
                    <a:srgbClr val="FFFF00"/>
                  </a:solidFill>
                </a:rPr>
                <a:t>Janis,  WA</a:t>
              </a:r>
            </a:p>
          </p:txBody>
        </p:sp>
        <p:sp>
          <p:nvSpPr>
            <p:cNvPr id="26" name="Line Callout 1 (No Border) 25"/>
            <p:cNvSpPr/>
            <p:nvPr/>
          </p:nvSpPr>
          <p:spPr>
            <a:xfrm>
              <a:off x="7543800" y="3886200"/>
              <a:ext cx="1752600" cy="457200"/>
            </a:xfrm>
            <a:prstGeom prst="callout1">
              <a:avLst>
                <a:gd name="adj1" fmla="val 54571"/>
                <a:gd name="adj2" fmla="val -1936"/>
                <a:gd name="adj3" fmla="val 225934"/>
                <a:gd name="adj4" fmla="val -19554"/>
              </a:avLst>
            </a:prstGeom>
            <a:noFill/>
            <a:ln w="38100">
              <a:solidFill>
                <a:srgbClr val="FFFF00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b="1" dirty="0">
                  <a:solidFill>
                    <a:srgbClr val="FFFF00"/>
                  </a:solidFill>
                </a:rPr>
                <a:t>Quarry, </a:t>
              </a:r>
              <a:r>
                <a:rPr lang="en-US" sz="1400" b="1" dirty="0" smtClean="0">
                  <a:solidFill>
                    <a:srgbClr val="FFFF00"/>
                  </a:solidFill>
                </a:rPr>
                <a:t>Wauconda, </a:t>
              </a:r>
              <a:r>
                <a:rPr lang="en-US" sz="1400" b="1" dirty="0">
                  <a:solidFill>
                    <a:srgbClr val="FFFF00"/>
                  </a:solidFill>
                </a:rPr>
                <a:t>WA</a:t>
              </a:r>
            </a:p>
          </p:txBody>
        </p:sp>
      </p:grpSp>
      <p:grpSp>
        <p:nvGrpSpPr>
          <p:cNvPr id="4" name="Group 33"/>
          <p:cNvGrpSpPr/>
          <p:nvPr/>
        </p:nvGrpSpPr>
        <p:grpSpPr>
          <a:xfrm>
            <a:off x="0" y="990600"/>
            <a:ext cx="2209800" cy="1371600"/>
            <a:chOff x="0" y="990600"/>
            <a:chExt cx="2209800" cy="1371600"/>
          </a:xfrm>
        </p:grpSpPr>
        <p:sp>
          <p:nvSpPr>
            <p:cNvPr id="35" name="Line Callout 1 (No Border) 34"/>
            <p:cNvSpPr/>
            <p:nvPr/>
          </p:nvSpPr>
          <p:spPr>
            <a:xfrm>
              <a:off x="0" y="1905000"/>
              <a:ext cx="1600200" cy="457200"/>
            </a:xfrm>
            <a:prstGeom prst="callout1">
              <a:avLst>
                <a:gd name="adj1" fmla="val 51586"/>
                <a:gd name="adj2" fmla="val 102538"/>
                <a:gd name="adj3" fmla="val -171082"/>
                <a:gd name="adj4" fmla="val 129870"/>
              </a:avLst>
            </a:prstGeom>
            <a:noFill/>
            <a:ln w="38100">
              <a:solidFill>
                <a:schemeClr val="bg1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en-US" sz="1400" b="1" dirty="0">
                  <a:solidFill>
                    <a:schemeClr val="bg1"/>
                  </a:solidFill>
                </a:rPr>
                <a:t>Mine  Site </a:t>
              </a:r>
            </a:p>
            <a:p>
              <a:pPr algn="r">
                <a:defRPr/>
              </a:pPr>
              <a:r>
                <a:rPr lang="en-US" sz="1400" b="1" dirty="0">
                  <a:solidFill>
                    <a:schemeClr val="bg1"/>
                  </a:solidFill>
                </a:rPr>
                <a:t>Calder Bay, AK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2057400" y="990600"/>
              <a:ext cx="152400" cy="1524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38" name="&quot;No&quot; Symbol 37"/>
          <p:cNvSpPr/>
          <p:nvPr/>
        </p:nvSpPr>
        <p:spPr>
          <a:xfrm>
            <a:off x="4495800" y="4038600"/>
            <a:ext cx="533400" cy="533400"/>
          </a:xfrm>
          <a:prstGeom prst="noSmoking">
            <a:avLst>
              <a:gd name="adj" fmla="val 57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152400" y="533400"/>
            <a:ext cx="3124200" cy="2895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ms\Dropbox\Calder Photo's  08_2012\Aerial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239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52400"/>
            <a:ext cx="7772400" cy="1067762"/>
          </a:xfrm>
          <a:prstGeom prst="rect">
            <a:avLst/>
          </a:prstGeom>
        </p:spPr>
        <p:txBody>
          <a:bodyPr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100" b="1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Quarry </a:t>
            </a:r>
            <a:r>
              <a:rPr lang="en-US" sz="4100" b="1" dirty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- Calder Bay, AK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ms\Dropbox\Calder Photo's  10_2012\IMG_08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52400"/>
            <a:ext cx="7772400" cy="1067762"/>
          </a:xfrm>
          <a:prstGeom prst="rect">
            <a:avLst/>
          </a:prstGeom>
        </p:spPr>
        <p:txBody>
          <a:bodyPr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100" b="1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Quarry </a:t>
            </a:r>
            <a:r>
              <a:rPr lang="en-US" sz="4100" b="1" dirty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- Calder Bay, AK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ship loader.jpg"/>
          <p:cNvPicPr>
            <a:picLocks noChangeAspect="1"/>
          </p:cNvPicPr>
          <p:nvPr/>
        </p:nvPicPr>
        <p:blipFill>
          <a:blip r:embed="rId2" cstate="print">
            <a:lum contrast="3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52400"/>
            <a:ext cx="7772400" cy="1067762"/>
          </a:xfrm>
          <a:prstGeom prst="rect">
            <a:avLst/>
          </a:prstGeom>
        </p:spPr>
        <p:txBody>
          <a:bodyPr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100" b="1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Quarry </a:t>
            </a:r>
            <a:r>
              <a:rPr lang="en-US" sz="4100" b="1" dirty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- Calder Bay, AK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ms\Desktop\Files\2013 Calder Barge\P22800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46"/>
            <a:ext cx="9144000" cy="6859146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52400"/>
            <a:ext cx="7772400" cy="1067762"/>
          </a:xfrm>
          <a:prstGeom prst="rect">
            <a:avLst/>
          </a:prstGeom>
        </p:spPr>
        <p:txBody>
          <a:bodyPr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100" b="1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Quarry </a:t>
            </a:r>
            <a:r>
              <a:rPr lang="en-US" sz="4100" b="1" dirty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- Calder Bay, AK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C Aerial.jpg"/>
          <p:cNvPicPr>
            <a:picLocks noChangeAspect="1"/>
          </p:cNvPicPr>
          <p:nvPr/>
        </p:nvPicPr>
        <p:blipFill>
          <a:blip r:embed="rId3" cstate="print">
            <a:lum bright="50000" contrast="-81000"/>
          </a:blip>
          <a:srcRect l="3703" r="743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04800" y="2438400"/>
            <a:ext cx="8686800" cy="8382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7030A0"/>
                </a:solidFill>
              </a:rPr>
              <a:t>CRC Financial Considerations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C Aerial.jpg"/>
          <p:cNvPicPr>
            <a:picLocks noChangeAspect="1"/>
          </p:cNvPicPr>
          <p:nvPr/>
        </p:nvPicPr>
        <p:blipFill>
          <a:blip r:embed="rId3" cstate="print">
            <a:lum bright="50000" contrast="-81000"/>
          </a:blip>
          <a:srcRect l="3703" r="743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11"/>
          <p:cNvSpPr>
            <a:spLocks noChangeArrowheads="1"/>
          </p:cNvSpPr>
          <p:nvPr/>
        </p:nvSpPr>
        <p:spPr bwMode="gray">
          <a:xfrm>
            <a:off x="609600" y="1066800"/>
            <a:ext cx="8077200" cy="54102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08000" tIns="108000" rIns="72000" bIns="72000"/>
          <a:lstStyle/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dirty="0" smtClean="0"/>
              <a:t>  </a:t>
            </a:r>
            <a:r>
              <a:rPr lang="en-US" sz="2800" b="1" dirty="0" smtClean="0"/>
              <a:t>Historically – CRC Sales Concentrated in Paper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b="1" dirty="0" smtClean="0"/>
              <a:t>  Over the last 10 years </a:t>
            </a:r>
          </a:p>
          <a:p>
            <a:pPr marL="1295400" lvl="3" indent="-188913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400" dirty="0" smtClean="0"/>
              <a:t> </a:t>
            </a:r>
            <a:r>
              <a:rPr lang="en-US" sz="2600" dirty="0" smtClean="0"/>
              <a:t>CRC has Lost 4 Paper Accounts</a:t>
            </a:r>
          </a:p>
          <a:p>
            <a:pPr marL="1295400" lvl="3" indent="-188913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600" dirty="0" smtClean="0"/>
              <a:t> Volumes nearly 80 K tons Annually</a:t>
            </a:r>
          </a:p>
          <a:p>
            <a:pPr marL="1295400" lvl="3" indent="-188913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600" dirty="0" smtClean="0"/>
              <a:t> Sales Revenue loss of $15 million</a:t>
            </a:r>
          </a:p>
          <a:p>
            <a:pPr marL="1295400" lvl="3" indent="-188913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600" dirty="0" smtClean="0"/>
              <a:t> Margins on Slurry Greater than Dry Sales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dirty="0" smtClean="0"/>
              <a:t>  </a:t>
            </a:r>
            <a:r>
              <a:rPr lang="en-US" sz="2800" b="1" dirty="0" smtClean="0"/>
              <a:t>Diversification of Sales – Business Critical</a:t>
            </a:r>
          </a:p>
          <a:p>
            <a:pPr marL="1295400" lvl="3" indent="-188913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400" dirty="0" smtClean="0"/>
              <a:t> New Dry Markets Extremely Low Pricing</a:t>
            </a:r>
          </a:p>
          <a:p>
            <a:pPr marL="1295400" lvl="3" indent="-188913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400" dirty="0" smtClean="0"/>
              <a:t> In Several cases &lt; $55/ton</a:t>
            </a:r>
          </a:p>
          <a:p>
            <a:pPr marL="1295400" lvl="3" indent="-188913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400" dirty="0" smtClean="0"/>
              <a:t> Low Raw Material Costs are business Critical</a:t>
            </a:r>
          </a:p>
          <a:p>
            <a:pPr marL="1295400" lvl="3" indent="-188913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 marL="1295400" lvl="3" indent="-188913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 marL="1295400" lvl="3" indent="-188913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endParaRPr lang="en-US" sz="2600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2000" y="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Key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44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Financial 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Considerations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C Aerial.jpg"/>
          <p:cNvPicPr>
            <a:picLocks noChangeAspect="1"/>
          </p:cNvPicPr>
          <p:nvPr/>
        </p:nvPicPr>
        <p:blipFill>
          <a:blip r:embed="rId3" cstate="print">
            <a:lum bright="50000" contrast="-81000"/>
          </a:blip>
          <a:srcRect l="3703" r="743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5800" y="3048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Sales vs.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Profitability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Chart 4"/>
          <p:cNvGraphicFramePr/>
          <p:nvPr/>
        </p:nvGraphicFramePr>
        <p:xfrm>
          <a:off x="304800" y="228600"/>
          <a:ext cx="9134475" cy="662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Oval 7"/>
          <p:cNvSpPr/>
          <p:nvPr/>
        </p:nvSpPr>
        <p:spPr>
          <a:xfrm>
            <a:off x="3505200" y="4572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667000" y="4419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248400" y="3276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gray">
          <a:xfrm>
            <a:off x="4876800" y="4572000"/>
            <a:ext cx="3124200" cy="14478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08000" tIns="108000" rIns="72000" bIns="72000"/>
          <a:lstStyle/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defRPr/>
            </a:pPr>
            <a:r>
              <a:rPr lang="en-US" b="1" u="sng" dirty="0" smtClean="0"/>
              <a:t>Since 1998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dirty="0" smtClean="0"/>
              <a:t>  </a:t>
            </a:r>
            <a:r>
              <a:rPr lang="en-US" b="1" dirty="0" smtClean="0">
                <a:solidFill>
                  <a:srgbClr val="C00000"/>
                </a:solidFill>
              </a:rPr>
              <a:t>Sales Up 80,000 tons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b="1" dirty="0" smtClean="0">
                <a:solidFill>
                  <a:srgbClr val="C00000"/>
                </a:solidFill>
              </a:rPr>
              <a:t>  Profitability Down 50%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C Aerial.jpg"/>
          <p:cNvPicPr>
            <a:picLocks noChangeAspect="1"/>
          </p:cNvPicPr>
          <p:nvPr/>
        </p:nvPicPr>
        <p:blipFill>
          <a:blip r:embed="rId3" cstate="print">
            <a:lum bright="50000" contrast="-81000"/>
          </a:blip>
          <a:srcRect l="3703" r="743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11"/>
          <p:cNvSpPr>
            <a:spLocks noChangeArrowheads="1"/>
          </p:cNvSpPr>
          <p:nvPr/>
        </p:nvSpPr>
        <p:spPr bwMode="gray">
          <a:xfrm>
            <a:off x="838200" y="1295400"/>
            <a:ext cx="8077200" cy="51816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08000" tIns="108000" rIns="72000" bIns="72000"/>
          <a:lstStyle/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dirty="0" smtClean="0"/>
              <a:t> </a:t>
            </a:r>
            <a:r>
              <a:rPr lang="en-US" sz="2800" b="1" dirty="0" smtClean="0"/>
              <a:t>Paper Accounts – Most are Struggling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b="1" dirty="0" smtClean="0"/>
              <a:t> Paper Usage Continue a Downward Trend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b="1" dirty="0" smtClean="0"/>
              <a:t> Recovery of Cost Increases is Nearly Impossible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b="1" dirty="0" smtClean="0"/>
              <a:t>  Average Slurry Margins Down 25%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b="1" dirty="0" smtClean="0"/>
              <a:t>  Continued Risk of Lost Accounts / Margins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b="1" dirty="0" smtClean="0"/>
              <a:t>  New Paper Business – Difficult to Attain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b="1" dirty="0" smtClean="0"/>
              <a:t>  New Paper Sales – Greater Risk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2000" y="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Paper Industry Sales – The Reality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4" descr="The bones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828800"/>
            <a:ext cx="6449060" cy="4499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04800" y="152400"/>
            <a:ext cx="8610600" cy="1371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 </a:t>
            </a:r>
            <a:r>
              <a:rPr lang="en-US" sz="44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Fact the Skeletal Structure 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100%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Calcium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Carbonate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9853"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62000" y="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Summary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gray">
          <a:xfrm>
            <a:off x="533400" y="990600"/>
            <a:ext cx="8382000" cy="54864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08000" tIns="108000" rIns="72000" bIns="72000"/>
          <a:lstStyle/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dirty="0" smtClean="0"/>
              <a:t> </a:t>
            </a:r>
            <a:r>
              <a:rPr lang="en-US" sz="2800" b="1" dirty="0" smtClean="0"/>
              <a:t>Rail Rates Have Increased Dramatically</a:t>
            </a:r>
            <a:endParaRPr lang="en-US" sz="2600" b="1" dirty="0" smtClean="0"/>
          </a:p>
          <a:p>
            <a:pPr marL="1295400" lvl="3" indent="-188913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600" dirty="0" smtClean="0"/>
              <a:t> Over 80% in the last 10 years</a:t>
            </a:r>
            <a:endParaRPr lang="en-US" sz="2800" dirty="0" smtClean="0"/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dirty="0" smtClean="0"/>
              <a:t> </a:t>
            </a:r>
            <a:r>
              <a:rPr lang="en-US" sz="2800" b="1" dirty="0" smtClean="0"/>
              <a:t>Rail Focus has Shifted to Unit Trains of Coal/Grain</a:t>
            </a:r>
            <a:endParaRPr lang="en-US" sz="2600" b="1" dirty="0" smtClean="0"/>
          </a:p>
          <a:p>
            <a:pPr marL="1295400" lvl="3" indent="-188913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600" dirty="0" smtClean="0"/>
              <a:t> Service Continues to Erode Dramatically </a:t>
            </a:r>
          </a:p>
          <a:p>
            <a:pPr marL="1295400" lvl="3" indent="-188913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600" dirty="0" smtClean="0"/>
              <a:t> Resulting in a $5.00/ton Increase in Fixed Unit Cost</a:t>
            </a:r>
          </a:p>
          <a:p>
            <a:pPr marL="1295400" lvl="3" indent="-188913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600" dirty="0" smtClean="0"/>
              <a:t> Annual Impact of Service ($1,000,000) Annually</a:t>
            </a:r>
            <a:endParaRPr lang="en-US" sz="2800" dirty="0" smtClean="0"/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dirty="0" smtClean="0"/>
              <a:t> </a:t>
            </a:r>
            <a:r>
              <a:rPr lang="en-US" sz="2800" b="1" dirty="0" smtClean="0"/>
              <a:t>CRC Remains Committed to Wauconda</a:t>
            </a:r>
            <a:endParaRPr lang="en-US" sz="2600" b="1" dirty="0" smtClean="0"/>
          </a:p>
          <a:p>
            <a:pPr marL="1295400" lvl="3" indent="-188913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600" dirty="0" smtClean="0"/>
              <a:t> Available Reserves are Limited – 5 +/- years</a:t>
            </a:r>
          </a:p>
          <a:p>
            <a:pPr marL="1295400" lvl="3" indent="-188913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600" dirty="0" smtClean="0"/>
              <a:t> But it has to Make Sense Financially</a:t>
            </a:r>
            <a:endParaRPr lang="en-US" sz="2400" dirty="0" smtClean="0"/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dirty="0" smtClean="0"/>
              <a:t> </a:t>
            </a:r>
            <a:r>
              <a:rPr lang="en-US" sz="2800" b="1" dirty="0" smtClean="0"/>
              <a:t>CRC Has a Viable Raw Material Alternative</a:t>
            </a:r>
            <a:endParaRPr lang="en-US" sz="2600" b="1" dirty="0" smtClean="0"/>
          </a:p>
          <a:p>
            <a:pPr marL="1295400" lvl="3" indent="-188913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600" dirty="0" smtClean="0"/>
              <a:t> Marine Terminal is Business Critical</a:t>
            </a:r>
            <a:endParaRPr lang="en-US" sz="2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lum bright="64000" contrast="-74000"/>
          </a:blip>
          <a:srcRect/>
          <a:stretch>
            <a:fillRect/>
          </a:stretch>
        </p:blipFill>
        <p:spPr bwMode="auto">
          <a:xfrm>
            <a:off x="0" y="0"/>
            <a:ext cx="9144000" cy="6979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38200" y="457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CRC – Marine Terminal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gray">
          <a:xfrm>
            <a:off x="609600" y="2057400"/>
            <a:ext cx="8077200" cy="32766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08000" tIns="108000" rIns="72000" bIns="72000"/>
          <a:lstStyle/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dirty="0" smtClean="0"/>
              <a:t> </a:t>
            </a:r>
            <a:r>
              <a:rPr lang="en-US" sz="2800" b="1" dirty="0" smtClean="0"/>
              <a:t>2013 – CRC Barged &gt; 80,000 tons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b="1" dirty="0" smtClean="0"/>
              <a:t> Currently  Material Shipped to Rivergate PDX</a:t>
            </a:r>
          </a:p>
          <a:p>
            <a:pPr marL="838200" lvl="2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800" dirty="0" smtClean="0"/>
              <a:t>  Ashgrove – A Competitor </a:t>
            </a:r>
          </a:p>
          <a:p>
            <a:pPr marL="838200" lvl="2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800" dirty="0" smtClean="0"/>
              <a:t>  CRC Pays a Storage and Transfer fee</a:t>
            </a:r>
          </a:p>
          <a:p>
            <a:pPr marL="838200" lvl="2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800" dirty="0" smtClean="0"/>
              <a:t>  CRC Trucks the Material 25 miles </a:t>
            </a:r>
          </a:p>
          <a:p>
            <a:pPr marL="838200" lvl="2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800" dirty="0" smtClean="0"/>
              <a:t>  CRC Incurs Substantial Additional Cost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Current Capital Projects\C1055 Columbia River Marine Terminal\Photos\Recent Aerials\Dock Plant Vicinity View.JPG"/>
          <p:cNvPicPr>
            <a:picLocks noChangeAspect="1" noChangeArrowheads="1"/>
          </p:cNvPicPr>
          <p:nvPr/>
        </p:nvPicPr>
        <p:blipFill>
          <a:blip r:embed="rId2" cstate="print"/>
          <a:srcRect l="5913"/>
          <a:stretch>
            <a:fillRect/>
          </a:stretch>
        </p:blipFill>
        <p:spPr bwMode="auto">
          <a:xfrm>
            <a:off x="0" y="0"/>
            <a:ext cx="9144000" cy="6977802"/>
          </a:xfrm>
          <a:prstGeom prst="rect">
            <a:avLst/>
          </a:prstGeom>
          <a:noFill/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81000" y="152400"/>
            <a:ext cx="8458200" cy="6096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Marine Terminal Engineering &amp; Permitting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Documents and Settings\las\Desktop\Temp Photos\DSC028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867400" y="-7086600"/>
            <a:ext cx="2947447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0833" t="10630" r="13776" b="9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81000" y="152400"/>
            <a:ext cx="8458200" cy="6096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Marine Terminal Engineering &amp; Permitting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Documents and Settings\las\Desktop\Temp Photos\DSC028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867400" y="-7086600"/>
            <a:ext cx="2947447" cy="3657600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>
            <a:off x="2286000" y="5715000"/>
            <a:ext cx="56388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286000" y="1066800"/>
            <a:ext cx="2133600" cy="3048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286000" y="1371600"/>
            <a:ext cx="0" cy="43434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419600" y="1066800"/>
            <a:ext cx="228600" cy="18288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648200" y="2819400"/>
            <a:ext cx="2667000" cy="762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7315200" y="2819400"/>
            <a:ext cx="609600" cy="28956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81000" y="152400"/>
            <a:ext cx="8458200" cy="6096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Marine Terminal Engineering &amp; Permitting</a:t>
            </a:r>
            <a:endParaRPr lang="en-US" sz="3200" dirty="0"/>
          </a:p>
        </p:txBody>
      </p:sp>
      <p:pic>
        <p:nvPicPr>
          <p:cNvPr id="1026" name="Picture 2" descr="C:\Documents and Settings\las\Desktop\pl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85800"/>
            <a:ext cx="8455802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79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14400" y="1524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CRC – Marine Terminal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lum bright="64000" contrast="-74000"/>
          </a:blip>
          <a:srcRect/>
          <a:stretch>
            <a:fillRect/>
          </a:stretch>
        </p:blipFill>
        <p:spPr bwMode="auto">
          <a:xfrm>
            <a:off x="0" y="0"/>
            <a:ext cx="9144000" cy="6979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38200" y="457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Marine Terminal – Current Status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gray">
          <a:xfrm>
            <a:off x="609600" y="1524000"/>
            <a:ext cx="8077200" cy="53340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08000" tIns="108000" rIns="72000" bIns="72000"/>
          <a:lstStyle/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dirty="0" smtClean="0"/>
              <a:t> </a:t>
            </a:r>
            <a:r>
              <a:rPr lang="en-US" sz="2800" b="1" dirty="0" smtClean="0"/>
              <a:t>Subject Property Designated as Heavy Industrial</a:t>
            </a:r>
          </a:p>
          <a:p>
            <a:pPr marL="838200" lvl="2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800" dirty="0" smtClean="0"/>
              <a:t> Marine Terminal is an Allowed Use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b="1" dirty="0" smtClean="0"/>
              <a:t> CRC has Submitted Required Permit Applications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dirty="0" smtClean="0"/>
              <a:t> </a:t>
            </a:r>
            <a:r>
              <a:rPr lang="en-US" sz="2800" b="1" dirty="0" smtClean="0"/>
              <a:t>To Date CRC has Invested $400,000 in 3-years</a:t>
            </a:r>
          </a:p>
          <a:p>
            <a:pPr marL="838200" lvl="2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800" dirty="0" smtClean="0"/>
              <a:t>  To Address Environmental Impacts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dirty="0" smtClean="0"/>
              <a:t>  </a:t>
            </a:r>
            <a:r>
              <a:rPr lang="en-US" sz="2800" b="1" dirty="0" smtClean="0"/>
              <a:t>Primary Permitting Agencies </a:t>
            </a:r>
          </a:p>
          <a:p>
            <a:pPr marL="838200" lvl="2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800" dirty="0" smtClean="0"/>
              <a:t> Cowlitz County</a:t>
            </a:r>
          </a:p>
          <a:p>
            <a:pPr marL="838200" lvl="2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800" dirty="0" smtClean="0"/>
              <a:t>  US Army Corps of Engineers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b="1" dirty="0" smtClean="0"/>
              <a:t>  Estimated 3 +/- Years in Permitting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lum bright="64000" contrast="-74000"/>
          </a:blip>
          <a:srcRect/>
          <a:stretch>
            <a:fillRect/>
          </a:stretch>
        </p:blipFill>
        <p:spPr bwMode="auto">
          <a:xfrm>
            <a:off x="0" y="0"/>
            <a:ext cx="9144000" cy="6979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38200" y="457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Marine Terminal – Local Impact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gray">
          <a:xfrm>
            <a:off x="533400" y="1524000"/>
            <a:ext cx="8458200" cy="53340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08000" tIns="108000" rIns="72000" bIns="72000"/>
          <a:lstStyle/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dirty="0" smtClean="0"/>
              <a:t> </a:t>
            </a:r>
            <a:r>
              <a:rPr lang="en-US" sz="2800" b="1" dirty="0" smtClean="0"/>
              <a:t>At Full Operation </a:t>
            </a:r>
            <a:r>
              <a:rPr lang="en-US" sz="2800" dirty="0" smtClean="0"/>
              <a:t>(</a:t>
            </a:r>
            <a:r>
              <a:rPr lang="en-US" sz="2800" u="sng" dirty="0" smtClean="0"/>
              <a:t>5-10</a:t>
            </a:r>
            <a:r>
              <a:rPr lang="en-US" sz="2800" dirty="0" smtClean="0"/>
              <a:t> years out)…...</a:t>
            </a:r>
          </a:p>
          <a:p>
            <a:pPr marL="838200" lvl="2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800" dirty="0" smtClean="0"/>
              <a:t> 2-5 days/Month Barge Unloading </a:t>
            </a:r>
            <a:r>
              <a:rPr lang="en-US" sz="2000" dirty="0" smtClean="0"/>
              <a:t>(Max)</a:t>
            </a:r>
          </a:p>
          <a:p>
            <a:pPr marL="838200" lvl="2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800" dirty="0" smtClean="0"/>
              <a:t> 30  Truck Trips/Day </a:t>
            </a:r>
            <a:r>
              <a:rPr lang="en-US" sz="2000" dirty="0" smtClean="0"/>
              <a:t>(Max)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b="1" dirty="0" smtClean="0"/>
              <a:t>  Investment of &gt; $10,000,000 in Marine Terminal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dirty="0" smtClean="0"/>
              <a:t>  </a:t>
            </a:r>
            <a:r>
              <a:rPr lang="en-US" sz="2800" b="1" dirty="0" smtClean="0"/>
              <a:t>Preservation of  70 +/- Family Wage Jobs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dirty="0" smtClean="0"/>
              <a:t>  </a:t>
            </a:r>
            <a:r>
              <a:rPr lang="en-US" sz="2800" b="1" dirty="0" smtClean="0"/>
              <a:t>Preservation of Current Tax Base </a:t>
            </a:r>
            <a:r>
              <a:rPr lang="en-US" sz="1600" dirty="0" smtClean="0"/>
              <a:t>($345 K Current Tax Revenues)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b="1" dirty="0" smtClean="0"/>
              <a:t>  Creation of new Tax Base </a:t>
            </a:r>
            <a:r>
              <a:rPr lang="en-US" sz="1600" dirty="0" smtClean="0"/>
              <a:t>($140 K  Future Tax Revenues - Terminal)</a:t>
            </a:r>
            <a:endParaRPr lang="en-US" sz="1600" b="1" dirty="0" smtClean="0"/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b="1" dirty="0" smtClean="0"/>
              <a:t>  New Family Wage - +/- 5 jobs (Initially)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b="1" dirty="0" smtClean="0"/>
              <a:t>  Opportunity for CRC to Expand - Grey Powder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lum bright="64000" contrast="-74000"/>
          </a:blip>
          <a:srcRect/>
          <a:stretch>
            <a:fillRect/>
          </a:stretch>
        </p:blipFill>
        <p:spPr bwMode="auto">
          <a:xfrm>
            <a:off x="0" y="0"/>
            <a:ext cx="9144000" cy="6979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38200" y="457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Grey Powder Markets – AGRO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gray">
          <a:xfrm>
            <a:off x="609600" y="1524000"/>
            <a:ext cx="8229600" cy="53340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08000" tIns="108000" rIns="72000" bIns="72000"/>
          <a:lstStyle/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dirty="0" smtClean="0"/>
              <a:t> </a:t>
            </a:r>
            <a:r>
              <a:rPr lang="en-US" sz="2800" b="1" dirty="0" smtClean="0"/>
              <a:t>Agricultural Opportunities</a:t>
            </a:r>
          </a:p>
          <a:p>
            <a:pPr marL="838200" lvl="2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800" dirty="0" smtClean="0"/>
              <a:t> CRC Investment in Prilling Plant  (Ag)</a:t>
            </a:r>
          </a:p>
          <a:p>
            <a:pPr marL="838200" lvl="2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800" dirty="0" smtClean="0"/>
              <a:t> Estimated Capital Investment of $11,000,000 +/</a:t>
            </a:r>
          </a:p>
          <a:p>
            <a:pPr marL="838200" lvl="2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Arial" pitchFamily="34" charset="0"/>
              <a:buChar char="•"/>
              <a:defRPr/>
            </a:pPr>
            <a:r>
              <a:rPr lang="en-US" sz="2800" dirty="0" smtClean="0"/>
              <a:t>  New Family Wage - +/- 10-15 jobs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bright="66000" contrast="53000"/>
          </a:blip>
          <a:srcRect l="40209" t="35898" r="13690" b="7692"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81000" y="152400"/>
            <a:ext cx="8458200" cy="6096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/>
              <a:t>Marine Terminal – Potential Impact</a:t>
            </a:r>
            <a:endParaRPr lang="en-US" sz="4000" b="1" dirty="0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gray">
          <a:xfrm>
            <a:off x="914400" y="1143000"/>
            <a:ext cx="8229600" cy="45720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08000" tIns="108000" rIns="72000" bIns="72000"/>
          <a:lstStyle/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defRPr/>
            </a:pPr>
            <a:r>
              <a:rPr lang="en-US" sz="2800" b="1" u="sng" dirty="0" smtClean="0"/>
              <a:t>Short-Term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dirty="0" smtClean="0"/>
              <a:t>Preservation of Local Tax Revenues of ~ $300K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dirty="0" smtClean="0"/>
              <a:t> Preservation of Existing Jobs (+/- 70)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dirty="0" smtClean="0"/>
              <a:t> Preservation of Local Scholarships of $14,000/year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defRPr/>
            </a:pPr>
            <a:r>
              <a:rPr lang="en-US" sz="2800" b="1" u="sng" dirty="0" smtClean="0"/>
              <a:t>Long Term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dirty="0" smtClean="0"/>
              <a:t> New Tax Base in Excess of $21,000,000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dirty="0" smtClean="0"/>
              <a:t> New Local Tax Revenues of Potentially $300K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dirty="0" smtClean="0"/>
              <a:t> New Family Wage Jobs Approx. 15-20 </a:t>
            </a:r>
          </a:p>
          <a:p>
            <a:pPr marL="381000" lvl="1" indent="-18891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SzPct val="99000"/>
              <a:buFont typeface="Wingdings" pitchFamily="2" charset="2"/>
              <a:buChar char="ü"/>
              <a:defRPr/>
            </a:pPr>
            <a:r>
              <a:rPr lang="en-US" sz="28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8600" y="2286000"/>
            <a:ext cx="8610600" cy="1371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Markets Served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C Aerial.jpg"/>
          <p:cNvPicPr>
            <a:picLocks noChangeAspect="1"/>
          </p:cNvPicPr>
          <p:nvPr/>
        </p:nvPicPr>
        <p:blipFill>
          <a:blip r:embed="rId3" cstate="print">
            <a:lum bright="50000" contrast="-81000"/>
          </a:blip>
          <a:srcRect l="3703" r="743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Chart 1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RC Aerial.jpg"/>
          <p:cNvPicPr>
            <a:picLocks noChangeAspect="1"/>
          </p:cNvPicPr>
          <p:nvPr/>
        </p:nvPicPr>
        <p:blipFill>
          <a:blip r:embed="rId4" cstate="print">
            <a:lum bright="54000" contrast="-67000"/>
          </a:blip>
          <a:srcRect l="3703" r="743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228600"/>
            <a:ext cx="7772400" cy="1447800"/>
          </a:xfrm>
          <a:prstGeom prst="rect">
            <a:avLst/>
          </a:prstGeom>
        </p:spPr>
        <p:txBody>
          <a:bodyPr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1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			       	Answers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41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cs typeface="Arial" charset="0"/>
              </a:rPr>
              <a:t>Questions</a:t>
            </a:r>
            <a:endParaRPr lang="en-US" sz="4100" b="1" dirty="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1676400" y="1981200"/>
          <a:ext cx="1806575" cy="3886200"/>
        </p:xfrm>
        <a:graphic>
          <a:graphicData uri="http://schemas.openxmlformats.org/presentationml/2006/ole">
            <p:oleObj spid="_x0000_s2050" name="Clip" r:id="rId5" imgW="1857600" imgH="3995640" progId="">
              <p:embed/>
            </p:oleObj>
          </a:graphicData>
        </a:graphic>
      </p:graphicFrame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267200" y="3352800"/>
            <a:ext cx="9144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 MT Extra Bold" pitchFamily="18" charset="0"/>
                <a:cs typeface="Arial" charset="0"/>
              </a:rPr>
              <a:t>&amp;</a:t>
            </a:r>
          </a:p>
        </p:txBody>
      </p:sp>
      <p:graphicFrame>
        <p:nvGraphicFramePr>
          <p:cNvPr id="1027" name="Object 0"/>
          <p:cNvGraphicFramePr>
            <a:graphicFrameLocks noChangeAspect="1"/>
          </p:cNvGraphicFramePr>
          <p:nvPr/>
        </p:nvGraphicFramePr>
        <p:xfrm>
          <a:off x="5867400" y="914400"/>
          <a:ext cx="1428750" cy="4343400"/>
        </p:xfrm>
        <a:graphic>
          <a:graphicData uri="http://schemas.openxmlformats.org/presentationml/2006/ole">
            <p:oleObj spid="_x0000_s2051" name="Clip" r:id="rId6" imgW="1295640" imgH="393408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2895600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:\Users\bms\Desktop\Brocure Photos\Tissue Pap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914400"/>
            <a:ext cx="2459037" cy="2760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533400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bms\Desktop\Brocure Photos\Grocerie Ba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590800"/>
            <a:ext cx="2733930" cy="3848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bms\Desktop\Brocure Photos\Copy Pap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4191000"/>
            <a:ext cx="2590800" cy="2410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142" y="2286000"/>
            <a:ext cx="2798291" cy="419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bms\Desktop\Brocure Photos\KS24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505023"/>
            <a:ext cx="3276600" cy="4895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r="12152"/>
          <a:stretch>
            <a:fillRect/>
          </a:stretch>
        </p:blipFill>
        <p:spPr bwMode="auto">
          <a:xfrm>
            <a:off x="2286000" y="533400"/>
            <a:ext cx="4421276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www.greenspirelandscaping.com/images/large/The%20Truth%20About%20Pavers/Pavers%20give%20Walkways%20and%20Steps%20a%20more%20custom%20look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066800"/>
            <a:ext cx="3806825" cy="2687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 descr="C:\Users\bms\AppData\Local\Microsoft\Windows\Temporary Internet Files\Content.Outlook\KVEEQLFY\iStock_000004004792Mediu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914400"/>
            <a:ext cx="2667000" cy="3742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60" name="Picture 4" descr="http://www.hardiplank-siding.com/wp-content/uploads/2011/09/hardieshinglesiding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3505200"/>
            <a:ext cx="4187825" cy="3126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t0.gstatic.com/images?q=tbn:ANd9GcSMrs14wb73MIk5IEpYIBAzWOlPlKp82qhgA02xPNXAha9VrJL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304800"/>
            <a:ext cx="3664262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bms\Desktop\Brocure Photos\Shingl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7787" y="4114800"/>
            <a:ext cx="3413701" cy="2271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bms\Desktop\Brocure Photos\PVC Pip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2286000"/>
            <a:ext cx="3578225" cy="1946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bms\Desktop\Brocure Photos\Grou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762000"/>
            <a:ext cx="2159000" cy="2307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bms\Desktop\Brocure Photos\Construction material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3810000"/>
            <a:ext cx="3657600" cy="2486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Concourse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Concourse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Concourse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Concourse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4461</TotalTime>
  <Words>1262</Words>
  <Application>Microsoft Office PowerPoint</Application>
  <PresentationFormat>On-screen Show (4:3)</PresentationFormat>
  <Paragraphs>301</Paragraphs>
  <Slides>51</Slides>
  <Notes>23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Office Theme</vt:lpstr>
      <vt:lpstr>Clip</vt:lpstr>
      <vt:lpstr>Agenda…..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CRC  Overview</vt:lpstr>
      <vt:lpstr>Bleeck Management, Inc.</vt:lpstr>
      <vt:lpstr>OMYA’s – Global Reach</vt:lpstr>
      <vt:lpstr>OMYA – Region Americas</vt:lpstr>
      <vt:lpstr>Slide 16</vt:lpstr>
      <vt:lpstr>Wauconda Crushing Operation </vt:lpstr>
      <vt:lpstr>Slide 18</vt:lpstr>
      <vt:lpstr>Janis Rail Facility</vt:lpstr>
      <vt:lpstr>Slide 20</vt:lpstr>
      <vt:lpstr>Woodland Operation</vt:lpstr>
      <vt:lpstr>Slide 22</vt:lpstr>
      <vt:lpstr>Slide 23</vt:lpstr>
      <vt:lpstr>Operational Limitations w/ Rail  (Raw Material Sourcing)</vt:lpstr>
      <vt:lpstr>Slide 25</vt:lpstr>
      <vt:lpstr>Operational Limitations w/ Rail (Rail America Considerations)</vt:lpstr>
      <vt:lpstr>Slide 27</vt:lpstr>
      <vt:lpstr>Slide 28</vt:lpstr>
      <vt:lpstr>Variable Cost  Trends  2000-2012 (Wauconda Stone)</vt:lpstr>
      <vt:lpstr>Impact of Eroding Rail Service - CRC (Operational Limitations w/ Rail)</vt:lpstr>
      <vt:lpstr>Slide 31</vt:lpstr>
      <vt:lpstr>Slide 32</vt:lpstr>
      <vt:lpstr>Slide 33</vt:lpstr>
      <vt:lpstr>Slide 34</vt:lpstr>
      <vt:lpstr>Slide 35</vt:lpstr>
      <vt:lpstr>CRC Financial Considerations</vt:lpstr>
      <vt:lpstr>Slide 37</vt:lpstr>
      <vt:lpstr>Slide 38</vt:lpstr>
      <vt:lpstr>Slide 39</vt:lpstr>
      <vt:lpstr>Slide 40</vt:lpstr>
      <vt:lpstr>Slide 41</vt:lpstr>
      <vt:lpstr>Marine Terminal Engineering &amp; Permitting</vt:lpstr>
      <vt:lpstr>Marine Terminal Engineering &amp; Permitting</vt:lpstr>
      <vt:lpstr>Marine Terminal Engineering &amp; Permitting</vt:lpstr>
      <vt:lpstr>Slide 45</vt:lpstr>
      <vt:lpstr>Slide 46</vt:lpstr>
      <vt:lpstr>Slide 47</vt:lpstr>
      <vt:lpstr>Slide 48</vt:lpstr>
      <vt:lpstr>Marine Terminal – Potential Impact</vt:lpstr>
      <vt:lpstr>Slide 50</vt:lpstr>
      <vt:lpstr>Slide 51</vt:lpstr>
    </vt:vector>
  </TitlesOfParts>
  <Company>Columbia River Carbonates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Bernie Schockelt</dc:creator>
  <cp:lastModifiedBy>Bernie Schockelt</cp:lastModifiedBy>
  <cp:revision>358</cp:revision>
  <dcterms:created xsi:type="dcterms:W3CDTF">2013-03-17T16:01:26Z</dcterms:created>
  <dcterms:modified xsi:type="dcterms:W3CDTF">2014-02-09T02:07:09Z</dcterms:modified>
</cp:coreProperties>
</file>